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Open Sans Bold" panose="020B0604020202020204" charset="0"/>
      <p:regular r:id="rId14"/>
    </p:embeddedFont>
    <p:embeddedFont>
      <p:font typeface="Poppins" panose="00000500000000000000" pitchFamily="2" charset="0"/>
      <p:regular r:id="rId15"/>
      <p:bold r:id="rId16"/>
      <p:italic r:id="rId17"/>
      <p:boldItalic r:id="rId18"/>
    </p:embeddedFont>
    <p:embeddedFont>
      <p:font typeface="Poppins Bold" panose="00000800000000000000"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8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5.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200417" y="1060249"/>
            <a:ext cx="3765667" cy="8166502"/>
            <a:chOff x="0" y="0"/>
            <a:chExt cx="660400" cy="1432192"/>
          </a:xfrm>
        </p:grpSpPr>
        <p:sp>
          <p:nvSpPr>
            <p:cNvPr id="3" name="Freeform 3"/>
            <p:cNvSpPr/>
            <p:nvPr/>
          </p:nvSpPr>
          <p:spPr>
            <a:xfrm>
              <a:off x="0" y="0"/>
              <a:ext cx="660400" cy="1432192"/>
            </a:xfrm>
            <a:custGeom>
              <a:avLst/>
              <a:gdLst/>
              <a:ahLst/>
              <a:cxnLst/>
              <a:rect l="l" t="t" r="r" b="b"/>
              <a:pathLst>
                <a:path w="660400" h="1432192">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2260"/>
                  </a:cubicBezTo>
                  <a:lnTo>
                    <a:pt x="660400" y="1432192"/>
                  </a:lnTo>
                  <a:lnTo>
                    <a:pt x="0" y="1432192"/>
                  </a:lnTo>
                  <a:lnTo>
                    <a:pt x="0" y="343069"/>
                  </a:lnTo>
                  <a:cubicBezTo>
                    <a:pt x="1782" y="185660"/>
                    <a:pt x="93019" y="64045"/>
                    <a:pt x="220252" y="19070"/>
                  </a:cubicBezTo>
                  <a:close/>
                </a:path>
              </a:pathLst>
            </a:custGeom>
            <a:solidFill>
              <a:srgbClr val="2A68E1"/>
            </a:solidFill>
          </p:spPr>
        </p:sp>
        <p:sp>
          <p:nvSpPr>
            <p:cNvPr id="4" name="TextBox 4"/>
            <p:cNvSpPr txBox="1"/>
            <p:nvPr/>
          </p:nvSpPr>
          <p:spPr>
            <a:xfrm>
              <a:off x="0" y="88900"/>
              <a:ext cx="660400" cy="134329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10055691" y="1028700"/>
            <a:ext cx="7203609" cy="7175470"/>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847" r="-5847"/>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8" name="Freeform 8"/>
          <p:cNvSpPr/>
          <p:nvPr/>
        </p:nvSpPr>
        <p:spPr>
          <a:xfrm>
            <a:off x="-28023" y="3260666"/>
            <a:ext cx="3765667" cy="3765667"/>
          </a:xfrm>
          <a:custGeom>
            <a:avLst/>
            <a:gdLst/>
            <a:ahLst/>
            <a:cxnLst/>
            <a:rect l="l" t="t" r="r" b="b"/>
            <a:pathLst>
              <a:path w="3765667" h="3765667">
                <a:moveTo>
                  <a:pt x="0" y="0"/>
                </a:moveTo>
                <a:lnTo>
                  <a:pt x="3765667" y="0"/>
                </a:lnTo>
                <a:lnTo>
                  <a:pt x="3765667" y="3765668"/>
                </a:lnTo>
                <a:lnTo>
                  <a:pt x="0" y="37656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238172" y="7937584"/>
            <a:ext cx="1320716" cy="1320716"/>
          </a:xfrm>
          <a:custGeom>
            <a:avLst/>
            <a:gdLst/>
            <a:ahLst/>
            <a:cxnLst/>
            <a:rect l="l" t="t" r="r" b="b"/>
            <a:pathLst>
              <a:path w="1320716" h="1320716">
                <a:moveTo>
                  <a:pt x="0" y="0"/>
                </a:moveTo>
                <a:lnTo>
                  <a:pt x="1320716" y="0"/>
                </a:lnTo>
                <a:lnTo>
                  <a:pt x="1320716" y="1320716"/>
                </a:lnTo>
                <a:lnTo>
                  <a:pt x="0" y="13207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549373" y="993324"/>
            <a:ext cx="709927" cy="709927"/>
          </a:xfrm>
          <a:custGeom>
            <a:avLst/>
            <a:gdLst/>
            <a:ahLst/>
            <a:cxnLst/>
            <a:rect l="l" t="t" r="r" b="b"/>
            <a:pathLst>
              <a:path w="709927" h="709927">
                <a:moveTo>
                  <a:pt x="0" y="0"/>
                </a:moveTo>
                <a:lnTo>
                  <a:pt x="709927" y="0"/>
                </a:lnTo>
                <a:lnTo>
                  <a:pt x="709927" y="709927"/>
                </a:lnTo>
                <a:lnTo>
                  <a:pt x="0" y="7099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308894" y="7026332"/>
            <a:ext cx="3482306" cy="3070167"/>
          </a:xfrm>
          <a:custGeom>
            <a:avLst/>
            <a:gdLst/>
            <a:ahLst/>
            <a:cxnLst/>
            <a:rect l="l" t="t" r="r" b="b"/>
            <a:pathLst>
              <a:path w="3085529" h="2847348">
                <a:moveTo>
                  <a:pt x="0" y="0"/>
                </a:moveTo>
                <a:lnTo>
                  <a:pt x="3085530" y="0"/>
                </a:lnTo>
                <a:lnTo>
                  <a:pt x="3085530" y="2847348"/>
                </a:lnTo>
                <a:lnTo>
                  <a:pt x="0" y="2847348"/>
                </a:lnTo>
                <a:lnTo>
                  <a:pt x="0" y="0"/>
                </a:lnTo>
                <a:close/>
              </a:path>
            </a:pathLst>
          </a:custGeom>
          <a:blipFill>
            <a:blip r:embed="rId7"/>
            <a:stretch>
              <a:fillRect/>
            </a:stretch>
          </a:blipFill>
        </p:spPr>
      </p:sp>
      <p:sp>
        <p:nvSpPr>
          <p:cNvPr id="12" name="TextBox 12"/>
          <p:cNvSpPr txBox="1"/>
          <p:nvPr/>
        </p:nvSpPr>
        <p:spPr>
          <a:xfrm>
            <a:off x="703417" y="749741"/>
            <a:ext cx="9793834" cy="1968731"/>
          </a:xfrm>
          <a:prstGeom prst="rect">
            <a:avLst/>
          </a:prstGeom>
        </p:spPr>
        <p:txBody>
          <a:bodyPr lIns="0" tIns="0" rIns="0" bIns="0" rtlCol="0" anchor="t">
            <a:spAutoFit/>
          </a:bodyPr>
          <a:lstStyle/>
          <a:p>
            <a:pPr marL="0" lvl="0" indent="0" algn="just">
              <a:lnSpc>
                <a:spcPts val="3850"/>
              </a:lnSpc>
              <a:spcBef>
                <a:spcPct val="0"/>
              </a:spcBef>
            </a:pPr>
            <a:r>
              <a:rPr lang="en-US" sz="2750" b="1" u="none" strike="noStrike">
                <a:solidFill>
                  <a:srgbClr val="FF0000"/>
                </a:solidFill>
                <a:latin typeface="Poppins Bold"/>
                <a:ea typeface="Poppins Bold"/>
                <a:cs typeface="Poppins Bold"/>
                <a:sym typeface="Poppins Bold"/>
              </a:rPr>
              <a:t>Queuing models in OPDs/ availability of beds/ admission of patients. A hospital based solution is ideal which can be integrated with city wide module . (SIH -1620) </a:t>
            </a:r>
          </a:p>
        </p:txBody>
      </p:sp>
      <p:sp>
        <p:nvSpPr>
          <p:cNvPr id="13" name="TextBox 13"/>
          <p:cNvSpPr txBox="1"/>
          <p:nvPr/>
        </p:nvSpPr>
        <p:spPr>
          <a:xfrm>
            <a:off x="220277" y="4533900"/>
            <a:ext cx="7735848" cy="1422504"/>
          </a:xfrm>
          <a:prstGeom prst="rect">
            <a:avLst/>
          </a:prstGeom>
        </p:spPr>
        <p:txBody>
          <a:bodyPr lIns="0" tIns="0" rIns="0" bIns="0" rtlCol="0" anchor="t">
            <a:spAutoFit/>
          </a:bodyPr>
          <a:lstStyle/>
          <a:p>
            <a:pPr algn="ctr">
              <a:lnSpc>
                <a:spcPts val="5594"/>
              </a:lnSpc>
              <a:spcBef>
                <a:spcPct val="0"/>
              </a:spcBef>
            </a:pPr>
            <a:r>
              <a:rPr lang="en-US" sz="3995" b="1" spc="459">
                <a:solidFill>
                  <a:srgbClr val="FFE533"/>
                </a:solidFill>
                <a:latin typeface="Poppins Bold"/>
                <a:ea typeface="Poppins Bold"/>
                <a:cs typeface="Poppins Bold"/>
                <a:sym typeface="Poppins Bold"/>
              </a:rPr>
              <a:t>B.TECH 2022-26 6TH SEM </a:t>
            </a:r>
          </a:p>
          <a:p>
            <a:pPr algn="ctr">
              <a:lnSpc>
                <a:spcPts val="5594"/>
              </a:lnSpc>
              <a:spcBef>
                <a:spcPct val="0"/>
              </a:spcBef>
            </a:pPr>
            <a:r>
              <a:rPr lang="en-US" sz="3995" b="1" spc="459">
                <a:solidFill>
                  <a:srgbClr val="FFE533"/>
                </a:solidFill>
                <a:latin typeface="Poppins Bold"/>
                <a:ea typeface="Poppins Bold"/>
                <a:cs typeface="Poppins Bold"/>
                <a:sym typeface="Poppins Bold"/>
              </a:rPr>
              <a:t>MINOR PROJECT-II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159644" y="6003406"/>
            <a:ext cx="2824711" cy="9144000"/>
            <a:chOff x="0" y="0"/>
            <a:chExt cx="552716" cy="1789221"/>
          </a:xfrm>
        </p:grpSpPr>
        <p:sp>
          <p:nvSpPr>
            <p:cNvPr id="3" name="Freeform 3"/>
            <p:cNvSpPr/>
            <p:nvPr/>
          </p:nvSpPr>
          <p:spPr>
            <a:xfrm>
              <a:off x="0" y="0"/>
              <a:ext cx="552716" cy="1789221"/>
            </a:xfrm>
            <a:custGeom>
              <a:avLst/>
              <a:gdLst/>
              <a:ahLst/>
              <a:cxnLst/>
              <a:rect l="l" t="t" r="r" b="b"/>
              <a:pathLst>
                <a:path w="552716" h="1789221">
                  <a:moveTo>
                    <a:pt x="184338" y="1770152"/>
                  </a:moveTo>
                  <a:cubicBezTo>
                    <a:pt x="212674" y="1781666"/>
                    <a:pt x="244889" y="1789221"/>
                    <a:pt x="276507" y="1789221"/>
                  </a:cubicBezTo>
                  <a:cubicBezTo>
                    <a:pt x="308125" y="1789221"/>
                    <a:pt x="338550" y="1782744"/>
                    <a:pt x="366588" y="1771231"/>
                  </a:cubicBezTo>
                  <a:cubicBezTo>
                    <a:pt x="367185" y="1770871"/>
                    <a:pt x="367781" y="1770871"/>
                    <a:pt x="368378" y="1770512"/>
                  </a:cubicBezTo>
                  <a:cubicBezTo>
                    <a:pt x="473671" y="1724457"/>
                    <a:pt x="551225" y="1602843"/>
                    <a:pt x="552716" y="1439030"/>
                  </a:cubicBezTo>
                  <a:lnTo>
                    <a:pt x="552716" y="0"/>
                  </a:lnTo>
                  <a:lnTo>
                    <a:pt x="0" y="0"/>
                  </a:lnTo>
                  <a:lnTo>
                    <a:pt x="0" y="1437962"/>
                  </a:lnTo>
                  <a:cubicBezTo>
                    <a:pt x="1491" y="1603561"/>
                    <a:pt x="77852" y="1725177"/>
                    <a:pt x="184338" y="1770152"/>
                  </a:cubicBezTo>
                  <a:close/>
                </a:path>
              </a:pathLst>
            </a:custGeom>
            <a:solidFill>
              <a:srgbClr val="2A68E1"/>
            </a:solidFill>
          </p:spPr>
        </p:sp>
        <p:sp>
          <p:nvSpPr>
            <p:cNvPr id="4" name="TextBox 4"/>
            <p:cNvSpPr txBox="1"/>
            <p:nvPr/>
          </p:nvSpPr>
          <p:spPr>
            <a:xfrm>
              <a:off x="0" y="-38100"/>
              <a:ext cx="552716" cy="170032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0800000" flipH="1">
            <a:off x="0" y="9163050"/>
            <a:ext cx="2824711" cy="2824711"/>
          </a:xfrm>
          <a:custGeom>
            <a:avLst/>
            <a:gdLst/>
            <a:ahLst/>
            <a:cxnLst/>
            <a:rect l="l" t="t" r="r" b="b"/>
            <a:pathLst>
              <a:path w="2824711" h="2824711">
                <a:moveTo>
                  <a:pt x="2824711" y="0"/>
                </a:moveTo>
                <a:lnTo>
                  <a:pt x="0" y="0"/>
                </a:lnTo>
                <a:lnTo>
                  <a:pt x="0" y="2824711"/>
                </a:lnTo>
                <a:lnTo>
                  <a:pt x="2824711" y="2824711"/>
                </a:lnTo>
                <a:lnTo>
                  <a:pt x="282471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63053" y="2434057"/>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63053" y="4259941"/>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0" y="9105900"/>
            <a:ext cx="8376216" cy="1821358"/>
          </a:xfrm>
          <a:prstGeom prst="rect">
            <a:avLst/>
          </a:prstGeom>
        </p:spPr>
        <p:txBody>
          <a:bodyPr lIns="0" tIns="0" rIns="0" bIns="0" rtlCol="0" anchor="t">
            <a:spAutoFit/>
          </a:bodyPr>
          <a:lstStyle/>
          <a:p>
            <a:pPr algn="l">
              <a:lnSpc>
                <a:spcPts val="7103"/>
              </a:lnSpc>
            </a:pPr>
            <a:r>
              <a:rPr lang="en-US" sz="5073" b="1" dirty="0">
                <a:solidFill>
                  <a:srgbClr val="FFFFFF"/>
                </a:solidFill>
                <a:latin typeface="Poppins Bold"/>
                <a:ea typeface="Poppins Bold"/>
                <a:cs typeface="Poppins Bold"/>
                <a:sym typeface="Poppins Bold"/>
              </a:rPr>
              <a:t>📌 FUTURE SCOPE</a:t>
            </a:r>
          </a:p>
          <a:p>
            <a:pPr algn="l">
              <a:lnSpc>
                <a:spcPts val="7103"/>
              </a:lnSpc>
            </a:pPr>
            <a:endParaRPr lang="en-US" sz="5073" b="1" dirty="0">
              <a:solidFill>
                <a:srgbClr val="FFFFFF"/>
              </a:solidFill>
              <a:latin typeface="Poppins Bold"/>
              <a:ea typeface="Poppins Bold"/>
              <a:cs typeface="Poppins Bold"/>
              <a:sym typeface="Poppins Bold"/>
            </a:endParaRPr>
          </a:p>
        </p:txBody>
      </p:sp>
      <p:sp>
        <p:nvSpPr>
          <p:cNvPr id="18" name="TextBox 18"/>
          <p:cNvSpPr txBox="1"/>
          <p:nvPr/>
        </p:nvSpPr>
        <p:spPr>
          <a:xfrm>
            <a:off x="994833" y="2565940"/>
            <a:ext cx="919805" cy="573490"/>
          </a:xfrm>
          <a:prstGeom prst="rect">
            <a:avLst/>
          </a:prstGeom>
        </p:spPr>
        <p:txBody>
          <a:bodyPr lIns="0" tIns="0" rIns="0" bIns="0" rtlCol="0" anchor="t">
            <a:spAutoFit/>
          </a:bodyPr>
          <a:lstStyle/>
          <a:p>
            <a:pPr algn="ctr">
              <a:lnSpc>
                <a:spcPts val="4734"/>
              </a:lnSpc>
            </a:pPr>
            <a:r>
              <a:rPr lang="en-US" sz="3382" b="1" dirty="0">
                <a:solidFill>
                  <a:srgbClr val="FFFFFF"/>
                </a:solidFill>
                <a:latin typeface="Poppins Bold"/>
                <a:ea typeface="Poppins Bold"/>
                <a:cs typeface="Poppins Bold"/>
                <a:sym typeface="Poppins Bold"/>
              </a:rPr>
              <a:t>1</a:t>
            </a:r>
          </a:p>
        </p:txBody>
      </p:sp>
      <p:sp>
        <p:nvSpPr>
          <p:cNvPr id="19" name="TextBox 19"/>
          <p:cNvSpPr txBox="1"/>
          <p:nvPr/>
        </p:nvSpPr>
        <p:spPr>
          <a:xfrm>
            <a:off x="2012066" y="2304269"/>
            <a:ext cx="8920872" cy="1675511"/>
          </a:xfrm>
          <a:prstGeom prst="rect">
            <a:avLst/>
          </a:prstGeom>
        </p:spPr>
        <p:txBody>
          <a:bodyPr lIns="0" tIns="0" rIns="0" bIns="0" rtlCol="0" anchor="t">
            <a:spAutoFit/>
          </a:bodyPr>
          <a:lstStyle/>
          <a:p>
            <a:pPr algn="just">
              <a:lnSpc>
                <a:spcPts val="3321"/>
              </a:lnSpc>
            </a:pPr>
            <a:r>
              <a:rPr lang="en-US" sz="2199">
                <a:solidFill>
                  <a:srgbClr val="272727"/>
                </a:solidFill>
                <a:latin typeface="Poppins"/>
                <a:ea typeface="Poppins"/>
                <a:cs typeface="Poppins"/>
                <a:sym typeface="Poppins"/>
              </a:rPr>
              <a:t>Telemedicine Portal – Developing a virtual consultation platform to allow patients to connect with doctors remotely, making follow-ups, prescriptions, and non-critical consultations more accessible</a:t>
            </a:r>
          </a:p>
        </p:txBody>
      </p:sp>
      <p:sp>
        <p:nvSpPr>
          <p:cNvPr id="20" name="TextBox 20"/>
          <p:cNvSpPr txBox="1"/>
          <p:nvPr/>
        </p:nvSpPr>
        <p:spPr>
          <a:xfrm>
            <a:off x="963053" y="4389763"/>
            <a:ext cx="919805" cy="573490"/>
          </a:xfrm>
          <a:prstGeom prst="rect">
            <a:avLst/>
          </a:prstGeom>
        </p:spPr>
        <p:txBody>
          <a:bodyPr lIns="0" tIns="0" rIns="0" bIns="0" rtlCol="0" anchor="t">
            <a:spAutoFit/>
          </a:bodyPr>
          <a:lstStyle/>
          <a:p>
            <a:pPr algn="ctr">
              <a:lnSpc>
                <a:spcPts val="4734"/>
              </a:lnSpc>
            </a:pPr>
            <a:r>
              <a:rPr lang="en-US" sz="3382" b="1" dirty="0">
                <a:solidFill>
                  <a:srgbClr val="FFFFFF"/>
                </a:solidFill>
                <a:latin typeface="Poppins Bold"/>
                <a:ea typeface="Poppins Bold"/>
                <a:cs typeface="Poppins Bold"/>
                <a:sym typeface="Poppins Bold"/>
              </a:rPr>
              <a:t>2</a:t>
            </a:r>
          </a:p>
        </p:txBody>
      </p:sp>
      <p:sp>
        <p:nvSpPr>
          <p:cNvPr id="21" name="TextBox 21"/>
          <p:cNvSpPr txBox="1"/>
          <p:nvPr/>
        </p:nvSpPr>
        <p:spPr>
          <a:xfrm>
            <a:off x="2012066" y="4095466"/>
            <a:ext cx="10465964" cy="1256411"/>
          </a:xfrm>
          <a:prstGeom prst="rect">
            <a:avLst/>
          </a:prstGeom>
        </p:spPr>
        <p:txBody>
          <a:bodyPr lIns="0" tIns="0" rIns="0" bIns="0" rtlCol="0" anchor="t">
            <a:spAutoFit/>
          </a:bodyPr>
          <a:lstStyle/>
          <a:p>
            <a:pPr algn="just">
              <a:lnSpc>
                <a:spcPts val="3321"/>
              </a:lnSpc>
            </a:pPr>
            <a:r>
              <a:rPr lang="en-US" sz="2199">
                <a:solidFill>
                  <a:srgbClr val="272727"/>
                </a:solidFill>
                <a:latin typeface="Poppins"/>
                <a:ea typeface="Poppins"/>
                <a:cs typeface="Poppins"/>
                <a:sym typeface="Poppins"/>
              </a:rPr>
              <a:t>Blood Bank Management System – Integrating a real-time blood bank tracking system where hospitals can update, request, and manage blood unit availability, ensuring faster access during emergencies. 🩸📊</a:t>
            </a:r>
          </a:p>
        </p:txBody>
      </p:sp>
      <p:sp>
        <p:nvSpPr>
          <p:cNvPr id="22" name="Freeform 22"/>
          <p:cNvSpPr/>
          <p:nvPr/>
        </p:nvSpPr>
        <p:spPr>
          <a:xfrm>
            <a:off x="12543677" y="0"/>
            <a:ext cx="5744323" cy="10287000"/>
          </a:xfrm>
          <a:custGeom>
            <a:avLst/>
            <a:gdLst/>
            <a:ahLst/>
            <a:cxnLst/>
            <a:rect l="l" t="t" r="r" b="b"/>
            <a:pathLst>
              <a:path w="5246169" h="5641201">
                <a:moveTo>
                  <a:pt x="0" y="0"/>
                </a:moveTo>
                <a:lnTo>
                  <a:pt x="5246169" y="0"/>
                </a:lnTo>
                <a:lnTo>
                  <a:pt x="5246169" y="5641201"/>
                </a:lnTo>
                <a:lnTo>
                  <a:pt x="0" y="5641201"/>
                </a:lnTo>
                <a:lnTo>
                  <a:pt x="0" y="0"/>
                </a:lnTo>
                <a:close/>
              </a:path>
            </a:pathLst>
          </a:custGeom>
          <a:blipFill>
            <a:blip r:embed="rId6"/>
            <a:stretch>
              <a:fillRect t="-19791" b="-19791"/>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607787" y="5701760"/>
            <a:ext cx="3375042" cy="9144000"/>
            <a:chOff x="0" y="0"/>
            <a:chExt cx="660400" cy="1789221"/>
          </a:xfrm>
        </p:grpSpPr>
        <p:sp>
          <p:nvSpPr>
            <p:cNvPr id="3" name="Freeform 3"/>
            <p:cNvSpPr/>
            <p:nvPr/>
          </p:nvSpPr>
          <p:spPr>
            <a:xfrm>
              <a:off x="0" y="0"/>
              <a:ext cx="660400" cy="1789221"/>
            </a:xfrm>
            <a:custGeom>
              <a:avLst/>
              <a:gdLst/>
              <a:ahLst/>
              <a:cxnLst/>
              <a:rect l="l" t="t" r="r" b="b"/>
              <a:pathLst>
                <a:path w="660400" h="1789221">
                  <a:moveTo>
                    <a:pt x="220252" y="1770152"/>
                  </a:moveTo>
                  <a:cubicBezTo>
                    <a:pt x="254109" y="1781666"/>
                    <a:pt x="292600" y="1789221"/>
                    <a:pt x="330378" y="1789221"/>
                  </a:cubicBezTo>
                  <a:cubicBezTo>
                    <a:pt x="368157" y="1789221"/>
                    <a:pt x="404509" y="1782744"/>
                    <a:pt x="438009" y="1771231"/>
                  </a:cubicBezTo>
                  <a:cubicBezTo>
                    <a:pt x="438723" y="1770871"/>
                    <a:pt x="439435" y="1770871"/>
                    <a:pt x="440148" y="1770512"/>
                  </a:cubicBezTo>
                  <a:cubicBezTo>
                    <a:pt x="565955" y="1724457"/>
                    <a:pt x="658618" y="1602843"/>
                    <a:pt x="660400" y="1439030"/>
                  </a:cubicBezTo>
                  <a:lnTo>
                    <a:pt x="660400" y="0"/>
                  </a:lnTo>
                  <a:lnTo>
                    <a:pt x="0" y="0"/>
                  </a:lnTo>
                  <a:lnTo>
                    <a:pt x="0" y="1437962"/>
                  </a:lnTo>
                  <a:cubicBezTo>
                    <a:pt x="1782" y="1603561"/>
                    <a:pt x="93019" y="1725177"/>
                    <a:pt x="220252" y="1770152"/>
                  </a:cubicBezTo>
                  <a:close/>
                </a:path>
              </a:pathLst>
            </a:custGeom>
            <a:solidFill>
              <a:srgbClr val="2A68E1"/>
            </a:solidFill>
          </p:spPr>
        </p:sp>
        <p:sp>
          <p:nvSpPr>
            <p:cNvPr id="4" name="TextBox 4"/>
            <p:cNvSpPr txBox="1"/>
            <p:nvPr/>
          </p:nvSpPr>
          <p:spPr>
            <a:xfrm>
              <a:off x="0" y="-38100"/>
              <a:ext cx="660400" cy="170032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a:off x="14886477" y="8586239"/>
            <a:ext cx="3401523" cy="3401523"/>
          </a:xfrm>
          <a:custGeom>
            <a:avLst/>
            <a:gdLst/>
            <a:ahLst/>
            <a:cxnLst/>
            <a:rect l="l" t="t" r="r" b="b"/>
            <a:pathLst>
              <a:path w="3401523" h="3401523">
                <a:moveTo>
                  <a:pt x="3401523" y="0"/>
                </a:moveTo>
                <a:lnTo>
                  <a:pt x="0" y="0"/>
                </a:lnTo>
                <a:lnTo>
                  <a:pt x="0" y="3401522"/>
                </a:lnTo>
                <a:lnTo>
                  <a:pt x="3401523" y="3401522"/>
                </a:lnTo>
                <a:lnTo>
                  <a:pt x="340152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697016" y="1237436"/>
            <a:ext cx="479561" cy="479561"/>
          </a:xfrm>
          <a:custGeom>
            <a:avLst/>
            <a:gdLst/>
            <a:ahLst/>
            <a:cxnLst/>
            <a:rect l="l" t="t" r="r" b="b"/>
            <a:pathLst>
              <a:path w="479561" h="479561">
                <a:moveTo>
                  <a:pt x="0" y="0"/>
                </a:moveTo>
                <a:lnTo>
                  <a:pt x="479560" y="0"/>
                </a:lnTo>
                <a:lnTo>
                  <a:pt x="479560" y="479561"/>
                </a:lnTo>
                <a:lnTo>
                  <a:pt x="0" y="47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697016" y="4663939"/>
            <a:ext cx="479561" cy="479561"/>
          </a:xfrm>
          <a:custGeom>
            <a:avLst/>
            <a:gdLst/>
            <a:ahLst/>
            <a:cxnLst/>
            <a:rect l="l" t="t" r="r" b="b"/>
            <a:pathLst>
              <a:path w="479561" h="479561">
                <a:moveTo>
                  <a:pt x="0" y="0"/>
                </a:moveTo>
                <a:lnTo>
                  <a:pt x="479560" y="0"/>
                </a:lnTo>
                <a:lnTo>
                  <a:pt x="479560" y="479561"/>
                </a:lnTo>
                <a:lnTo>
                  <a:pt x="0" y="47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0" y="-1972901"/>
            <a:ext cx="5628124" cy="12647469"/>
          </a:xfrm>
          <a:custGeom>
            <a:avLst/>
            <a:gdLst/>
            <a:ahLst/>
            <a:cxnLst/>
            <a:rect l="l" t="t" r="r" b="b"/>
            <a:pathLst>
              <a:path w="5628124" h="12647469">
                <a:moveTo>
                  <a:pt x="0" y="0"/>
                </a:moveTo>
                <a:lnTo>
                  <a:pt x="5628124" y="0"/>
                </a:lnTo>
                <a:lnTo>
                  <a:pt x="5628124" y="12647469"/>
                </a:lnTo>
                <a:lnTo>
                  <a:pt x="0" y="12647469"/>
                </a:lnTo>
                <a:lnTo>
                  <a:pt x="0" y="0"/>
                </a:lnTo>
                <a:close/>
              </a:path>
            </a:pathLst>
          </a:custGeom>
          <a:blipFill>
            <a:blip r:embed="rId6"/>
            <a:stretch>
              <a:fillRect/>
            </a:stretch>
          </a:blipFill>
        </p:spPr>
      </p:sp>
      <p:sp>
        <p:nvSpPr>
          <p:cNvPr id="9" name="TextBox 9"/>
          <p:cNvSpPr txBox="1"/>
          <p:nvPr/>
        </p:nvSpPr>
        <p:spPr>
          <a:xfrm>
            <a:off x="8615109" y="1132661"/>
            <a:ext cx="7972130" cy="3121152"/>
          </a:xfrm>
          <a:prstGeom prst="rect">
            <a:avLst/>
          </a:prstGeom>
        </p:spPr>
        <p:txBody>
          <a:bodyPr lIns="0" tIns="0" rIns="0" bIns="0" rtlCol="0" anchor="t">
            <a:spAutoFit/>
          </a:bodyPr>
          <a:lstStyle/>
          <a:p>
            <a:pPr algn="just">
              <a:lnSpc>
                <a:spcPts val="3563"/>
              </a:lnSpc>
            </a:pPr>
            <a:r>
              <a:rPr lang="en-US" sz="2199">
                <a:solidFill>
                  <a:srgbClr val="272727"/>
                </a:solidFill>
                <a:latin typeface="Poppins"/>
                <a:ea typeface="Poppins"/>
                <a:cs typeface="Poppins"/>
                <a:sym typeface="Poppins"/>
              </a:rPr>
              <a:t>A robust technological solution that addresses queuing models, bed availability, admission processes, and inventory management will significantly enhance hospital efficiency and patient care. Integration with city-wide modules will further ensure that hospitals can effectively coordinate with other healthcare providers, improving overall healthcare delivery. </a:t>
            </a:r>
          </a:p>
        </p:txBody>
      </p:sp>
      <p:sp>
        <p:nvSpPr>
          <p:cNvPr id="10" name="TextBox 10"/>
          <p:cNvSpPr txBox="1"/>
          <p:nvPr/>
        </p:nvSpPr>
        <p:spPr>
          <a:xfrm>
            <a:off x="11627275" y="8930183"/>
            <a:ext cx="5489150" cy="892175"/>
          </a:xfrm>
          <a:prstGeom prst="rect">
            <a:avLst/>
          </a:prstGeom>
        </p:spPr>
        <p:txBody>
          <a:bodyPr lIns="0" tIns="0" rIns="0" bIns="0" rtlCol="0" anchor="t">
            <a:spAutoFit/>
          </a:bodyPr>
          <a:lstStyle/>
          <a:p>
            <a:pPr algn="r">
              <a:lnSpc>
                <a:spcPts val="6999"/>
              </a:lnSpc>
            </a:pPr>
            <a:r>
              <a:rPr lang="en-US" sz="4999" b="1">
                <a:solidFill>
                  <a:srgbClr val="FFFFFF"/>
                </a:solidFill>
                <a:latin typeface="Poppins Bold"/>
                <a:ea typeface="Poppins Bold"/>
                <a:cs typeface="Poppins Bold"/>
                <a:sym typeface="Poppins Bold"/>
              </a:rPr>
              <a:t>CONCLUSION</a:t>
            </a:r>
          </a:p>
        </p:txBody>
      </p:sp>
      <p:sp>
        <p:nvSpPr>
          <p:cNvPr id="11" name="TextBox 11"/>
          <p:cNvSpPr txBox="1"/>
          <p:nvPr/>
        </p:nvSpPr>
        <p:spPr>
          <a:xfrm>
            <a:off x="8615109" y="4568689"/>
            <a:ext cx="7972130" cy="1709166"/>
          </a:xfrm>
          <a:prstGeom prst="rect">
            <a:avLst/>
          </a:prstGeom>
        </p:spPr>
        <p:txBody>
          <a:bodyPr lIns="0" tIns="0" rIns="0" bIns="0" rtlCol="0" anchor="t">
            <a:spAutoFit/>
          </a:bodyPr>
          <a:lstStyle/>
          <a:p>
            <a:pPr algn="just">
              <a:lnSpc>
                <a:spcPts val="3431"/>
              </a:lnSpc>
            </a:pPr>
            <a:r>
              <a:rPr lang="en-US" sz="2199">
                <a:solidFill>
                  <a:srgbClr val="272727"/>
                </a:solidFill>
                <a:latin typeface="Poppins"/>
                <a:ea typeface="Poppins"/>
                <a:cs typeface="Poppins"/>
                <a:sym typeface="Poppins"/>
              </a:rPr>
              <a:t>This innovative hospital management system transforms healthcare by making it faster, smarter, and more efficient, ensuring better patient outcomes and seamless hospital operations.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111" r="-16835" b="-16686"/>
            </a:stretch>
          </a:blipFill>
        </p:spPr>
      </p:sp>
      <p:sp>
        <p:nvSpPr>
          <p:cNvPr id="3" name="Freeform 3"/>
          <p:cNvSpPr/>
          <p:nvPr/>
        </p:nvSpPr>
        <p:spPr>
          <a:xfrm>
            <a:off x="0" y="0"/>
            <a:ext cx="18288000" cy="8709660"/>
          </a:xfrm>
          <a:custGeom>
            <a:avLst/>
            <a:gdLst/>
            <a:ahLst/>
            <a:cxnLst/>
            <a:rect l="l" t="t" r="r" b="b"/>
            <a:pathLst>
              <a:path w="18288000" h="8709660">
                <a:moveTo>
                  <a:pt x="0" y="0"/>
                </a:moveTo>
                <a:lnTo>
                  <a:pt x="18288000" y="0"/>
                </a:lnTo>
                <a:lnTo>
                  <a:pt x="18288000" y="8709660"/>
                </a:lnTo>
                <a:lnTo>
                  <a:pt x="0" y="8709660"/>
                </a:lnTo>
                <a:lnTo>
                  <a:pt x="0" y="0"/>
                </a:lnTo>
                <a:close/>
              </a:path>
            </a:pathLst>
          </a:custGeom>
          <a:blipFill>
            <a:blip r:embed="rId3"/>
            <a:stretch>
              <a:fillRect/>
            </a:stretch>
          </a:blipFill>
        </p:spPr>
      </p:sp>
      <p:sp>
        <p:nvSpPr>
          <p:cNvPr id="4" name="TextBox 4"/>
          <p:cNvSpPr txBox="1"/>
          <p:nvPr/>
        </p:nvSpPr>
        <p:spPr>
          <a:xfrm>
            <a:off x="9859514" y="8342629"/>
            <a:ext cx="8428486" cy="1944371"/>
          </a:xfrm>
          <a:prstGeom prst="rect">
            <a:avLst/>
          </a:prstGeom>
        </p:spPr>
        <p:txBody>
          <a:bodyPr lIns="0" tIns="0" rIns="0" bIns="0" rtlCol="0" anchor="t">
            <a:spAutoFit/>
          </a:bodyPr>
          <a:lstStyle/>
          <a:p>
            <a:pPr algn="ctr">
              <a:lnSpc>
                <a:spcPts val="5179"/>
              </a:lnSpc>
              <a:spcBef>
                <a:spcPct val="0"/>
              </a:spcBef>
            </a:pPr>
            <a:r>
              <a:rPr lang="en-US" sz="3699" b="1">
                <a:solidFill>
                  <a:srgbClr val="EF3A5D"/>
                </a:solidFill>
                <a:latin typeface="Open Sans Bold"/>
                <a:ea typeface="Open Sans Bold"/>
                <a:cs typeface="Open Sans Bold"/>
                <a:sym typeface="Open Sans Bold"/>
              </a:rPr>
              <a:t>22CSE072 ABHISEK - 9078089401</a:t>
            </a:r>
          </a:p>
          <a:p>
            <a:pPr algn="ctr">
              <a:lnSpc>
                <a:spcPts val="5179"/>
              </a:lnSpc>
              <a:spcBef>
                <a:spcPct val="0"/>
              </a:spcBef>
            </a:pPr>
            <a:r>
              <a:rPr lang="en-US" sz="3699" b="1">
                <a:solidFill>
                  <a:srgbClr val="EF3A5D"/>
                </a:solidFill>
                <a:latin typeface="Open Sans Bold"/>
                <a:ea typeface="Open Sans Bold"/>
                <a:cs typeface="Open Sans Bold"/>
                <a:sym typeface="Open Sans Bold"/>
              </a:rPr>
              <a:t> 22CSE140 DEBABRATA - 9348179664</a:t>
            </a:r>
          </a:p>
          <a:p>
            <a:pPr algn="ctr">
              <a:lnSpc>
                <a:spcPts val="5179"/>
              </a:lnSpc>
              <a:spcBef>
                <a:spcPct val="0"/>
              </a:spcBef>
            </a:pPr>
            <a:r>
              <a:rPr lang="en-US" sz="3699" b="1">
                <a:solidFill>
                  <a:srgbClr val="EF3A5D"/>
                </a:solidFill>
                <a:latin typeface="Open Sans Bold"/>
                <a:ea typeface="Open Sans Bold"/>
                <a:cs typeface="Open Sans Bold"/>
                <a:sym typeface="Open Sans Bold"/>
              </a:rPr>
              <a:t>22CSE224 DIPTESH - 9556185722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667985" y="-3942554"/>
            <a:ext cx="3547235" cy="7692794"/>
            <a:chOff x="0" y="0"/>
            <a:chExt cx="660400" cy="1432192"/>
          </a:xfrm>
        </p:grpSpPr>
        <p:sp>
          <p:nvSpPr>
            <p:cNvPr id="3" name="Freeform 3"/>
            <p:cNvSpPr/>
            <p:nvPr/>
          </p:nvSpPr>
          <p:spPr>
            <a:xfrm>
              <a:off x="0" y="0"/>
              <a:ext cx="660400" cy="1432192"/>
            </a:xfrm>
            <a:custGeom>
              <a:avLst/>
              <a:gdLst/>
              <a:ahLst/>
              <a:cxnLst/>
              <a:rect l="l" t="t" r="r" b="b"/>
              <a:pathLst>
                <a:path w="660400" h="1432192">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2260"/>
                  </a:cubicBezTo>
                  <a:lnTo>
                    <a:pt x="660400" y="1432192"/>
                  </a:lnTo>
                  <a:lnTo>
                    <a:pt x="0" y="1432192"/>
                  </a:lnTo>
                  <a:lnTo>
                    <a:pt x="0" y="343069"/>
                  </a:lnTo>
                  <a:cubicBezTo>
                    <a:pt x="1782" y="185660"/>
                    <a:pt x="93019" y="64045"/>
                    <a:pt x="220252" y="19070"/>
                  </a:cubicBezTo>
                  <a:close/>
                </a:path>
              </a:pathLst>
            </a:custGeom>
            <a:solidFill>
              <a:srgbClr val="2A68E1"/>
            </a:solidFill>
          </p:spPr>
        </p:sp>
        <p:sp>
          <p:nvSpPr>
            <p:cNvPr id="4" name="TextBox 4"/>
            <p:cNvSpPr txBox="1"/>
            <p:nvPr/>
          </p:nvSpPr>
          <p:spPr>
            <a:xfrm>
              <a:off x="0" y="88900"/>
              <a:ext cx="660400" cy="134329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0800000">
            <a:off x="14712933" y="-1897606"/>
            <a:ext cx="3575067" cy="3575067"/>
          </a:xfrm>
          <a:custGeom>
            <a:avLst/>
            <a:gdLst/>
            <a:ahLst/>
            <a:cxnLst/>
            <a:rect l="l" t="t" r="r" b="b"/>
            <a:pathLst>
              <a:path w="3575067" h="3575067">
                <a:moveTo>
                  <a:pt x="0" y="0"/>
                </a:moveTo>
                <a:lnTo>
                  <a:pt x="3575067" y="0"/>
                </a:lnTo>
                <a:lnTo>
                  <a:pt x="3575067" y="3575066"/>
                </a:lnTo>
                <a:lnTo>
                  <a:pt x="0" y="3575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315799" y="600889"/>
            <a:ext cx="855622" cy="855622"/>
          </a:xfrm>
          <a:custGeom>
            <a:avLst/>
            <a:gdLst/>
            <a:ahLst/>
            <a:cxnLst/>
            <a:rect l="l" t="t" r="r" b="b"/>
            <a:pathLst>
              <a:path w="855622" h="855622">
                <a:moveTo>
                  <a:pt x="0" y="0"/>
                </a:moveTo>
                <a:lnTo>
                  <a:pt x="855622" y="0"/>
                </a:lnTo>
                <a:lnTo>
                  <a:pt x="855622" y="855622"/>
                </a:lnTo>
                <a:lnTo>
                  <a:pt x="0" y="8556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40996" y="1620047"/>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9216" y="2842094"/>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09216" y="4063585"/>
            <a:ext cx="983366" cy="983366"/>
          </a:xfrm>
          <a:custGeom>
            <a:avLst/>
            <a:gdLst/>
            <a:ahLst/>
            <a:cxnLst/>
            <a:rect l="l" t="t" r="r" b="b"/>
            <a:pathLst>
              <a:path w="983366" h="983366">
                <a:moveTo>
                  <a:pt x="0" y="0"/>
                </a:moveTo>
                <a:lnTo>
                  <a:pt x="983366" y="0"/>
                </a:lnTo>
                <a:lnTo>
                  <a:pt x="983366" y="983365"/>
                </a:lnTo>
                <a:lnTo>
                  <a:pt x="0" y="983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09216" y="5285075"/>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340996" y="6506566"/>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309216" y="7728057"/>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7331838" y="2312311"/>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7331838" y="3571902"/>
            <a:ext cx="983366" cy="983366"/>
          </a:xfrm>
          <a:custGeom>
            <a:avLst/>
            <a:gdLst/>
            <a:ahLst/>
            <a:cxnLst/>
            <a:rect l="l" t="t" r="r" b="b"/>
            <a:pathLst>
              <a:path w="983366" h="983366">
                <a:moveTo>
                  <a:pt x="0" y="0"/>
                </a:moveTo>
                <a:lnTo>
                  <a:pt x="983366" y="0"/>
                </a:lnTo>
                <a:lnTo>
                  <a:pt x="983366" y="983365"/>
                </a:lnTo>
                <a:lnTo>
                  <a:pt x="0" y="983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7331838" y="4831492"/>
            <a:ext cx="983366" cy="983366"/>
          </a:xfrm>
          <a:custGeom>
            <a:avLst/>
            <a:gdLst/>
            <a:ahLst/>
            <a:cxnLst/>
            <a:rect l="l" t="t" r="r" b="b"/>
            <a:pathLst>
              <a:path w="983366" h="983366">
                <a:moveTo>
                  <a:pt x="0" y="0"/>
                </a:moveTo>
                <a:lnTo>
                  <a:pt x="983366" y="0"/>
                </a:lnTo>
                <a:lnTo>
                  <a:pt x="983366" y="983366"/>
                </a:lnTo>
                <a:lnTo>
                  <a:pt x="0" y="98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2451558" y="1756053"/>
            <a:ext cx="2567367" cy="614825"/>
          </a:xfrm>
          <a:prstGeom prst="rect">
            <a:avLst/>
          </a:prstGeom>
        </p:spPr>
        <p:txBody>
          <a:bodyPr lIns="0" tIns="0" rIns="0" bIns="0" rtlCol="0" anchor="t">
            <a:spAutoFit/>
          </a:bodyPr>
          <a:lstStyle/>
          <a:p>
            <a:pPr algn="l">
              <a:lnSpc>
                <a:spcPts val="4734"/>
              </a:lnSpc>
            </a:pPr>
            <a:r>
              <a:rPr lang="en-US" sz="3382" b="1">
                <a:solidFill>
                  <a:srgbClr val="0077CD"/>
                </a:solidFill>
                <a:latin typeface="Poppins Bold"/>
                <a:ea typeface="Poppins Bold"/>
                <a:cs typeface="Poppins Bold"/>
                <a:sym typeface="Poppins Bold"/>
              </a:rPr>
              <a:t>TEAM</a:t>
            </a:r>
          </a:p>
        </p:txBody>
      </p:sp>
      <p:sp>
        <p:nvSpPr>
          <p:cNvPr id="17" name="TextBox 17"/>
          <p:cNvSpPr txBox="1"/>
          <p:nvPr/>
        </p:nvSpPr>
        <p:spPr>
          <a:xfrm>
            <a:off x="2387998" y="4193407"/>
            <a:ext cx="4641043" cy="1210777"/>
          </a:xfrm>
          <a:prstGeom prst="rect">
            <a:avLst/>
          </a:prstGeom>
        </p:spPr>
        <p:txBody>
          <a:bodyPr lIns="0" tIns="0" rIns="0" bIns="0" rtlCol="0" anchor="t">
            <a:spAutoFit/>
          </a:bodyPr>
          <a:lstStyle/>
          <a:p>
            <a:pPr algn="l">
              <a:lnSpc>
                <a:spcPts val="4734"/>
              </a:lnSpc>
            </a:pPr>
            <a:r>
              <a:rPr lang="en-US" sz="3382" b="1">
                <a:solidFill>
                  <a:srgbClr val="0077CD"/>
                </a:solidFill>
                <a:latin typeface="Poppins Bold"/>
                <a:ea typeface="Poppins Bold"/>
                <a:cs typeface="Poppins Bold"/>
                <a:sym typeface="Poppins Bold"/>
              </a:rPr>
              <a:t>OBJECTIVES &amp; SCOPE</a:t>
            </a:r>
          </a:p>
          <a:p>
            <a:pPr algn="l">
              <a:lnSpc>
                <a:spcPts val="4734"/>
              </a:lnSpc>
            </a:pPr>
            <a:endParaRPr lang="en-US" sz="3382" b="1">
              <a:solidFill>
                <a:srgbClr val="0077CD"/>
              </a:solidFill>
              <a:latin typeface="Poppins Bold"/>
              <a:ea typeface="Poppins Bold"/>
              <a:cs typeface="Poppins Bold"/>
              <a:sym typeface="Poppins Bold"/>
            </a:endParaRPr>
          </a:p>
        </p:txBody>
      </p:sp>
      <p:sp>
        <p:nvSpPr>
          <p:cNvPr id="18" name="TextBox 18"/>
          <p:cNvSpPr txBox="1"/>
          <p:nvPr/>
        </p:nvSpPr>
        <p:spPr>
          <a:xfrm>
            <a:off x="11899059" y="318864"/>
            <a:ext cx="5419912" cy="750569"/>
          </a:xfrm>
          <a:prstGeom prst="rect">
            <a:avLst/>
          </a:prstGeom>
        </p:spPr>
        <p:txBody>
          <a:bodyPr lIns="0" tIns="0" rIns="0" bIns="0" rtlCol="0" anchor="t">
            <a:spAutoFit/>
          </a:bodyPr>
          <a:lstStyle/>
          <a:p>
            <a:pPr algn="l">
              <a:lnSpc>
                <a:spcPts val="5880"/>
              </a:lnSpc>
            </a:pPr>
            <a:r>
              <a:rPr lang="en-US" sz="4200" b="1">
                <a:solidFill>
                  <a:srgbClr val="FFFFFF"/>
                </a:solidFill>
                <a:latin typeface="Poppins Bold"/>
                <a:ea typeface="Poppins Bold"/>
                <a:cs typeface="Poppins Bold"/>
                <a:sym typeface="Poppins Bold"/>
              </a:rPr>
              <a:t>TABLE OF CONTENTS</a:t>
            </a:r>
          </a:p>
        </p:txBody>
      </p:sp>
      <p:sp>
        <p:nvSpPr>
          <p:cNvPr id="19" name="TextBox 19"/>
          <p:cNvSpPr txBox="1"/>
          <p:nvPr/>
        </p:nvSpPr>
        <p:spPr>
          <a:xfrm>
            <a:off x="2451558" y="2879876"/>
            <a:ext cx="3542538" cy="618947"/>
          </a:xfrm>
          <a:prstGeom prst="rect">
            <a:avLst/>
          </a:prstGeom>
        </p:spPr>
        <p:txBody>
          <a:bodyPr lIns="0" tIns="0" rIns="0" bIns="0" rtlCol="0" anchor="t">
            <a:spAutoFit/>
          </a:bodyPr>
          <a:lstStyle/>
          <a:p>
            <a:pPr algn="l">
              <a:lnSpc>
                <a:spcPts val="4734"/>
              </a:lnSpc>
            </a:pPr>
            <a:r>
              <a:rPr lang="en-US" sz="3382" b="1">
                <a:solidFill>
                  <a:srgbClr val="0077CD"/>
                </a:solidFill>
                <a:latin typeface="Poppins Bold"/>
                <a:ea typeface="Poppins Bold"/>
                <a:cs typeface="Poppins Bold"/>
                <a:sym typeface="Poppins Bold"/>
              </a:rPr>
              <a:t>INTRODUCTION</a:t>
            </a:r>
          </a:p>
        </p:txBody>
      </p:sp>
      <p:sp>
        <p:nvSpPr>
          <p:cNvPr id="20" name="TextBox 20"/>
          <p:cNvSpPr txBox="1"/>
          <p:nvPr/>
        </p:nvSpPr>
        <p:spPr>
          <a:xfrm>
            <a:off x="1372777" y="1751930"/>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1</a:t>
            </a:r>
          </a:p>
        </p:txBody>
      </p:sp>
      <p:sp>
        <p:nvSpPr>
          <p:cNvPr id="21" name="TextBox 21"/>
          <p:cNvSpPr txBox="1"/>
          <p:nvPr/>
        </p:nvSpPr>
        <p:spPr>
          <a:xfrm>
            <a:off x="1309216" y="2965507"/>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2</a:t>
            </a:r>
          </a:p>
        </p:txBody>
      </p:sp>
      <p:sp>
        <p:nvSpPr>
          <p:cNvPr id="22" name="TextBox 22"/>
          <p:cNvSpPr txBox="1"/>
          <p:nvPr/>
        </p:nvSpPr>
        <p:spPr>
          <a:xfrm>
            <a:off x="1309216" y="4193407"/>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3</a:t>
            </a:r>
          </a:p>
        </p:txBody>
      </p:sp>
      <p:sp>
        <p:nvSpPr>
          <p:cNvPr id="23" name="TextBox 23"/>
          <p:cNvSpPr txBox="1"/>
          <p:nvPr/>
        </p:nvSpPr>
        <p:spPr>
          <a:xfrm>
            <a:off x="2387998" y="5414898"/>
            <a:ext cx="4498732" cy="1210777"/>
          </a:xfrm>
          <a:prstGeom prst="rect">
            <a:avLst/>
          </a:prstGeom>
        </p:spPr>
        <p:txBody>
          <a:bodyPr lIns="0" tIns="0" rIns="0" bIns="0" rtlCol="0" anchor="t">
            <a:spAutoFit/>
          </a:bodyPr>
          <a:lstStyle/>
          <a:p>
            <a:pPr algn="l">
              <a:lnSpc>
                <a:spcPts val="4734"/>
              </a:lnSpc>
            </a:pPr>
            <a:r>
              <a:rPr lang="en-US" sz="3382" b="1">
                <a:solidFill>
                  <a:srgbClr val="0077CD"/>
                </a:solidFill>
                <a:latin typeface="Poppins Bold"/>
                <a:ea typeface="Poppins Bold"/>
                <a:cs typeface="Poppins Bold"/>
                <a:sym typeface="Poppins Bold"/>
              </a:rPr>
              <a:t>TECHNOLOGY STACK</a:t>
            </a:r>
          </a:p>
          <a:p>
            <a:pPr algn="l">
              <a:lnSpc>
                <a:spcPts val="4734"/>
              </a:lnSpc>
            </a:pPr>
            <a:endParaRPr lang="en-US" sz="3382" b="1">
              <a:solidFill>
                <a:srgbClr val="0077CD"/>
              </a:solidFill>
              <a:latin typeface="Poppins Bold"/>
              <a:ea typeface="Poppins Bold"/>
              <a:cs typeface="Poppins Bold"/>
              <a:sym typeface="Poppins Bold"/>
            </a:endParaRPr>
          </a:p>
        </p:txBody>
      </p:sp>
      <p:sp>
        <p:nvSpPr>
          <p:cNvPr id="24" name="TextBox 24"/>
          <p:cNvSpPr txBox="1"/>
          <p:nvPr/>
        </p:nvSpPr>
        <p:spPr>
          <a:xfrm>
            <a:off x="1309216" y="5414898"/>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4</a:t>
            </a:r>
          </a:p>
        </p:txBody>
      </p:sp>
      <p:sp>
        <p:nvSpPr>
          <p:cNvPr id="25" name="TextBox 25"/>
          <p:cNvSpPr txBox="1"/>
          <p:nvPr/>
        </p:nvSpPr>
        <p:spPr>
          <a:xfrm>
            <a:off x="2419778" y="6636389"/>
            <a:ext cx="3848167" cy="614825"/>
          </a:xfrm>
          <a:prstGeom prst="rect">
            <a:avLst/>
          </a:prstGeom>
        </p:spPr>
        <p:txBody>
          <a:bodyPr lIns="0" tIns="0" rIns="0" bIns="0" rtlCol="0" anchor="t">
            <a:spAutoFit/>
          </a:bodyPr>
          <a:lstStyle/>
          <a:p>
            <a:pPr algn="l">
              <a:lnSpc>
                <a:spcPts val="4734"/>
              </a:lnSpc>
            </a:pPr>
            <a:r>
              <a:rPr lang="en-US" sz="3382" b="1">
                <a:solidFill>
                  <a:srgbClr val="0077CD"/>
                </a:solidFill>
                <a:latin typeface="Poppins Bold"/>
                <a:ea typeface="Poppins Bold"/>
                <a:cs typeface="Poppins Bold"/>
                <a:sym typeface="Poppins Bold"/>
              </a:rPr>
              <a:t>FLOW CHART</a:t>
            </a:r>
          </a:p>
        </p:txBody>
      </p:sp>
      <p:sp>
        <p:nvSpPr>
          <p:cNvPr id="26" name="TextBox 26"/>
          <p:cNvSpPr txBox="1"/>
          <p:nvPr/>
        </p:nvSpPr>
        <p:spPr>
          <a:xfrm>
            <a:off x="1340996" y="6636389"/>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5</a:t>
            </a:r>
          </a:p>
        </p:txBody>
      </p:sp>
      <p:sp>
        <p:nvSpPr>
          <p:cNvPr id="27" name="TextBox 27"/>
          <p:cNvSpPr txBox="1"/>
          <p:nvPr/>
        </p:nvSpPr>
        <p:spPr>
          <a:xfrm>
            <a:off x="2387998" y="7857879"/>
            <a:ext cx="4112459" cy="614825"/>
          </a:xfrm>
          <a:prstGeom prst="rect">
            <a:avLst/>
          </a:prstGeom>
        </p:spPr>
        <p:txBody>
          <a:bodyPr lIns="0" tIns="0" rIns="0" bIns="0" rtlCol="0" anchor="t">
            <a:spAutoFit/>
          </a:bodyPr>
          <a:lstStyle/>
          <a:p>
            <a:pPr algn="l">
              <a:lnSpc>
                <a:spcPts val="4734"/>
              </a:lnSpc>
            </a:pPr>
            <a:r>
              <a:rPr lang="en-US" sz="3382" b="1">
                <a:solidFill>
                  <a:srgbClr val="0077CD"/>
                </a:solidFill>
                <a:latin typeface="Poppins Bold"/>
                <a:ea typeface="Poppins Bold"/>
                <a:cs typeface="Poppins Bold"/>
                <a:sym typeface="Poppins Bold"/>
              </a:rPr>
              <a:t>ER DIAGRAM</a:t>
            </a:r>
          </a:p>
        </p:txBody>
      </p:sp>
      <p:sp>
        <p:nvSpPr>
          <p:cNvPr id="28" name="TextBox 28"/>
          <p:cNvSpPr txBox="1"/>
          <p:nvPr/>
        </p:nvSpPr>
        <p:spPr>
          <a:xfrm>
            <a:off x="1309216" y="7857879"/>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6</a:t>
            </a:r>
          </a:p>
        </p:txBody>
      </p:sp>
      <p:sp>
        <p:nvSpPr>
          <p:cNvPr id="29" name="TextBox 29"/>
          <p:cNvSpPr txBox="1"/>
          <p:nvPr/>
        </p:nvSpPr>
        <p:spPr>
          <a:xfrm>
            <a:off x="8410620" y="2442133"/>
            <a:ext cx="4600383" cy="1210777"/>
          </a:xfrm>
          <a:prstGeom prst="rect">
            <a:avLst/>
          </a:prstGeom>
        </p:spPr>
        <p:txBody>
          <a:bodyPr lIns="0" tIns="0" rIns="0" bIns="0" rtlCol="0" anchor="t">
            <a:spAutoFit/>
          </a:bodyPr>
          <a:lstStyle/>
          <a:p>
            <a:pPr algn="l">
              <a:lnSpc>
                <a:spcPts val="4734"/>
              </a:lnSpc>
            </a:pPr>
            <a:r>
              <a:rPr lang="en-US" sz="3382" b="1">
                <a:solidFill>
                  <a:srgbClr val="0077CD"/>
                </a:solidFill>
                <a:latin typeface="Poppins Bold"/>
                <a:ea typeface="Poppins Bold"/>
                <a:cs typeface="Poppins Bold"/>
                <a:sym typeface="Poppins Bold"/>
              </a:rPr>
              <a:t>SCREENSHOT</a:t>
            </a:r>
          </a:p>
          <a:p>
            <a:pPr algn="l">
              <a:lnSpc>
                <a:spcPts val="4734"/>
              </a:lnSpc>
            </a:pPr>
            <a:endParaRPr lang="en-US" sz="3382" b="1">
              <a:solidFill>
                <a:srgbClr val="0077CD"/>
              </a:solidFill>
              <a:latin typeface="Poppins Bold"/>
              <a:ea typeface="Poppins Bold"/>
              <a:cs typeface="Poppins Bold"/>
              <a:sym typeface="Poppins Bold"/>
            </a:endParaRPr>
          </a:p>
        </p:txBody>
      </p:sp>
      <p:sp>
        <p:nvSpPr>
          <p:cNvPr id="30" name="TextBox 30"/>
          <p:cNvSpPr txBox="1"/>
          <p:nvPr/>
        </p:nvSpPr>
        <p:spPr>
          <a:xfrm>
            <a:off x="7331838" y="2442133"/>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7</a:t>
            </a:r>
          </a:p>
        </p:txBody>
      </p:sp>
      <p:sp>
        <p:nvSpPr>
          <p:cNvPr id="31" name="TextBox 31"/>
          <p:cNvSpPr txBox="1"/>
          <p:nvPr/>
        </p:nvSpPr>
        <p:spPr>
          <a:xfrm>
            <a:off x="8410620" y="3701724"/>
            <a:ext cx="4112459" cy="1210777"/>
          </a:xfrm>
          <a:prstGeom prst="rect">
            <a:avLst/>
          </a:prstGeom>
        </p:spPr>
        <p:txBody>
          <a:bodyPr lIns="0" tIns="0" rIns="0" bIns="0" rtlCol="0" anchor="t">
            <a:spAutoFit/>
          </a:bodyPr>
          <a:lstStyle/>
          <a:p>
            <a:pPr algn="l">
              <a:lnSpc>
                <a:spcPts val="4734"/>
              </a:lnSpc>
            </a:pPr>
            <a:r>
              <a:rPr lang="en-US" sz="3382" b="1">
                <a:solidFill>
                  <a:srgbClr val="0077CD"/>
                </a:solidFill>
                <a:latin typeface="Poppins Bold"/>
                <a:ea typeface="Poppins Bold"/>
                <a:cs typeface="Poppins Bold"/>
                <a:sym typeface="Poppins Bold"/>
              </a:rPr>
              <a:t>FUTURE SCOPE</a:t>
            </a:r>
          </a:p>
          <a:p>
            <a:pPr algn="l">
              <a:lnSpc>
                <a:spcPts val="4734"/>
              </a:lnSpc>
            </a:pPr>
            <a:endParaRPr lang="en-US" sz="3382" b="1">
              <a:solidFill>
                <a:srgbClr val="0077CD"/>
              </a:solidFill>
              <a:latin typeface="Poppins Bold"/>
              <a:ea typeface="Poppins Bold"/>
              <a:cs typeface="Poppins Bold"/>
              <a:sym typeface="Poppins Bold"/>
            </a:endParaRPr>
          </a:p>
        </p:txBody>
      </p:sp>
      <p:sp>
        <p:nvSpPr>
          <p:cNvPr id="32" name="TextBox 32"/>
          <p:cNvSpPr txBox="1"/>
          <p:nvPr/>
        </p:nvSpPr>
        <p:spPr>
          <a:xfrm>
            <a:off x="7331838" y="3701724"/>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8</a:t>
            </a:r>
          </a:p>
        </p:txBody>
      </p:sp>
      <p:sp>
        <p:nvSpPr>
          <p:cNvPr id="33" name="TextBox 33"/>
          <p:cNvSpPr txBox="1"/>
          <p:nvPr/>
        </p:nvSpPr>
        <p:spPr>
          <a:xfrm>
            <a:off x="8410620" y="4961315"/>
            <a:ext cx="4112459" cy="614825"/>
          </a:xfrm>
          <a:prstGeom prst="rect">
            <a:avLst/>
          </a:prstGeom>
        </p:spPr>
        <p:txBody>
          <a:bodyPr lIns="0" tIns="0" rIns="0" bIns="0" rtlCol="0" anchor="t">
            <a:spAutoFit/>
          </a:bodyPr>
          <a:lstStyle/>
          <a:p>
            <a:pPr algn="l">
              <a:lnSpc>
                <a:spcPts val="4734"/>
              </a:lnSpc>
            </a:pPr>
            <a:r>
              <a:rPr lang="en-US" sz="3382" b="1">
                <a:solidFill>
                  <a:srgbClr val="0077CD"/>
                </a:solidFill>
                <a:latin typeface="Poppins Bold"/>
                <a:ea typeface="Poppins Bold"/>
                <a:cs typeface="Poppins Bold"/>
                <a:sym typeface="Poppins Bold"/>
              </a:rPr>
              <a:t>CONCLUSION</a:t>
            </a:r>
          </a:p>
        </p:txBody>
      </p:sp>
      <p:sp>
        <p:nvSpPr>
          <p:cNvPr id="34" name="TextBox 34"/>
          <p:cNvSpPr txBox="1"/>
          <p:nvPr/>
        </p:nvSpPr>
        <p:spPr>
          <a:xfrm>
            <a:off x="7331838" y="4961315"/>
            <a:ext cx="919805" cy="618947"/>
          </a:xfrm>
          <a:prstGeom prst="rect">
            <a:avLst/>
          </a:prstGeom>
        </p:spPr>
        <p:txBody>
          <a:bodyPr lIns="0" tIns="0" rIns="0" bIns="0" rtlCol="0" anchor="t">
            <a:spAutoFit/>
          </a:bodyPr>
          <a:lstStyle/>
          <a:p>
            <a:pPr algn="ctr">
              <a:lnSpc>
                <a:spcPts val="4734"/>
              </a:lnSpc>
            </a:pPr>
            <a:r>
              <a:rPr lang="en-US" sz="3382" b="1">
                <a:solidFill>
                  <a:srgbClr val="FFFFFF"/>
                </a:solidFill>
                <a:latin typeface="Poppins Bold"/>
                <a:ea typeface="Poppins Bold"/>
                <a:cs typeface="Poppins Bold"/>
                <a:sym typeface="Poppins Bold"/>
              </a:rPr>
              <a:t>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55898" y="455898"/>
            <a:ext cx="572802" cy="572802"/>
          </a:xfrm>
          <a:custGeom>
            <a:avLst/>
            <a:gdLst/>
            <a:ahLst/>
            <a:cxnLst/>
            <a:rect l="l" t="t" r="r" b="b"/>
            <a:pathLst>
              <a:path w="572802" h="572802">
                <a:moveTo>
                  <a:pt x="0" y="0"/>
                </a:moveTo>
                <a:lnTo>
                  <a:pt x="572802" y="0"/>
                </a:lnTo>
                <a:lnTo>
                  <a:pt x="572802" y="572802"/>
                </a:lnTo>
                <a:lnTo>
                  <a:pt x="0" y="5728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386683" y="4430323"/>
            <a:ext cx="2865430" cy="2854237"/>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4308" r="223" b="-14308"/>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6" name="Group 6"/>
          <p:cNvGrpSpPr>
            <a:grpSpLocks noChangeAspect="1"/>
          </p:cNvGrpSpPr>
          <p:nvPr/>
        </p:nvGrpSpPr>
        <p:grpSpPr>
          <a:xfrm>
            <a:off x="7451100" y="4673528"/>
            <a:ext cx="2697886" cy="2618637"/>
            <a:chOff x="73038" y="66269"/>
            <a:chExt cx="6542160" cy="6349987"/>
          </a:xfrm>
        </p:grpSpPr>
        <p:sp>
          <p:nvSpPr>
            <p:cNvPr id="7" name="Freeform 7"/>
            <p:cNvSpPr/>
            <p:nvPr/>
          </p:nvSpPr>
          <p:spPr>
            <a:xfrm>
              <a:off x="73039" y="88662"/>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9" name="Group 9"/>
          <p:cNvGrpSpPr>
            <a:grpSpLocks noChangeAspect="1"/>
          </p:cNvGrpSpPr>
          <p:nvPr/>
        </p:nvGrpSpPr>
        <p:grpSpPr>
          <a:xfrm>
            <a:off x="14294066" y="4522043"/>
            <a:ext cx="2681490" cy="2671015"/>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r="223"/>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12" name="Freeform 12"/>
          <p:cNvSpPr/>
          <p:nvPr/>
        </p:nvSpPr>
        <p:spPr>
          <a:xfrm>
            <a:off x="16457379" y="-1738760"/>
            <a:ext cx="3661241" cy="3661241"/>
          </a:xfrm>
          <a:custGeom>
            <a:avLst/>
            <a:gdLst/>
            <a:ahLst/>
            <a:cxnLst/>
            <a:rect l="l" t="t" r="r" b="b"/>
            <a:pathLst>
              <a:path w="3661241" h="3661241">
                <a:moveTo>
                  <a:pt x="0" y="0"/>
                </a:moveTo>
                <a:lnTo>
                  <a:pt x="3661242" y="0"/>
                </a:lnTo>
                <a:lnTo>
                  <a:pt x="3661242" y="3661241"/>
                </a:lnTo>
                <a:lnTo>
                  <a:pt x="0" y="36612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2819400" y="3370594"/>
            <a:ext cx="12814106" cy="0"/>
          </a:xfrm>
          <a:prstGeom prst="line">
            <a:avLst/>
          </a:prstGeom>
          <a:ln w="28575" cap="flat">
            <a:solidFill>
              <a:srgbClr val="15B1DB"/>
            </a:solidFill>
            <a:prstDash val="solid"/>
            <a:headEnd type="none" w="sm" len="sm"/>
            <a:tailEnd type="none" w="sm" len="sm"/>
          </a:ln>
        </p:spPr>
      </p:sp>
      <p:sp>
        <p:nvSpPr>
          <p:cNvPr id="14" name="AutoShape 14"/>
          <p:cNvSpPr/>
          <p:nvPr/>
        </p:nvSpPr>
        <p:spPr>
          <a:xfrm flipV="1">
            <a:off x="2818122" y="3384880"/>
            <a:ext cx="1276" cy="879491"/>
          </a:xfrm>
          <a:prstGeom prst="line">
            <a:avLst/>
          </a:prstGeom>
          <a:ln w="28575" cap="flat">
            <a:solidFill>
              <a:srgbClr val="15B1DB"/>
            </a:solidFill>
            <a:prstDash val="solid"/>
            <a:headEnd type="oval" w="lg" len="lg"/>
            <a:tailEnd type="none" w="sm" len="sm"/>
          </a:ln>
        </p:spPr>
      </p:sp>
      <p:sp>
        <p:nvSpPr>
          <p:cNvPr id="15" name="AutoShape 15"/>
          <p:cNvSpPr/>
          <p:nvPr/>
        </p:nvSpPr>
        <p:spPr>
          <a:xfrm flipH="1">
            <a:off x="8761725" y="3384880"/>
            <a:ext cx="1275" cy="920413"/>
          </a:xfrm>
          <a:prstGeom prst="line">
            <a:avLst/>
          </a:prstGeom>
          <a:ln w="28575" cap="flat">
            <a:solidFill>
              <a:srgbClr val="15B1DB"/>
            </a:solidFill>
            <a:prstDash val="solid"/>
            <a:headEnd type="none" w="sm" len="sm"/>
            <a:tailEnd type="oval" w="lg" len="lg"/>
          </a:ln>
        </p:spPr>
      </p:sp>
      <p:sp>
        <p:nvSpPr>
          <p:cNvPr id="16" name="AutoShape 16"/>
          <p:cNvSpPr/>
          <p:nvPr/>
        </p:nvSpPr>
        <p:spPr>
          <a:xfrm>
            <a:off x="15633506" y="3370594"/>
            <a:ext cx="0" cy="934699"/>
          </a:xfrm>
          <a:prstGeom prst="line">
            <a:avLst/>
          </a:prstGeom>
          <a:ln w="28575" cap="flat">
            <a:solidFill>
              <a:srgbClr val="15B1DB"/>
            </a:solidFill>
            <a:prstDash val="solid"/>
            <a:headEnd type="none" w="sm" len="sm"/>
            <a:tailEnd type="oval" w="lg" len="lg"/>
          </a:ln>
        </p:spPr>
      </p:sp>
      <p:sp>
        <p:nvSpPr>
          <p:cNvPr id="17" name="TextBox 17"/>
          <p:cNvSpPr txBox="1"/>
          <p:nvPr/>
        </p:nvSpPr>
        <p:spPr>
          <a:xfrm>
            <a:off x="1028700" y="857250"/>
            <a:ext cx="5715403" cy="1065231"/>
          </a:xfrm>
          <a:prstGeom prst="rect">
            <a:avLst/>
          </a:prstGeom>
        </p:spPr>
        <p:txBody>
          <a:bodyPr lIns="0" tIns="0" rIns="0" bIns="0" rtlCol="0" anchor="t">
            <a:spAutoFit/>
          </a:bodyPr>
          <a:lstStyle/>
          <a:p>
            <a:pPr algn="l">
              <a:lnSpc>
                <a:spcPts val="8244"/>
              </a:lnSpc>
            </a:pPr>
            <a:r>
              <a:rPr lang="en-US" sz="5889" b="1">
                <a:solidFill>
                  <a:srgbClr val="0077CD"/>
                </a:solidFill>
                <a:latin typeface="Poppins Bold"/>
                <a:ea typeface="Poppins Bold"/>
                <a:cs typeface="Poppins Bold"/>
                <a:sym typeface="Poppins Bold"/>
              </a:rPr>
              <a:t>OUR PROJECT</a:t>
            </a:r>
          </a:p>
        </p:txBody>
      </p:sp>
      <p:sp>
        <p:nvSpPr>
          <p:cNvPr id="18" name="TextBox 18"/>
          <p:cNvSpPr txBox="1"/>
          <p:nvPr/>
        </p:nvSpPr>
        <p:spPr>
          <a:xfrm>
            <a:off x="1028700" y="1751031"/>
            <a:ext cx="3808709" cy="1065231"/>
          </a:xfrm>
          <a:prstGeom prst="rect">
            <a:avLst/>
          </a:prstGeom>
        </p:spPr>
        <p:txBody>
          <a:bodyPr lIns="0" tIns="0" rIns="0" bIns="0" rtlCol="0" anchor="t">
            <a:spAutoFit/>
          </a:bodyPr>
          <a:lstStyle/>
          <a:p>
            <a:pPr algn="l">
              <a:lnSpc>
                <a:spcPts val="8244"/>
              </a:lnSpc>
            </a:pPr>
            <a:r>
              <a:rPr lang="en-US" sz="5889" b="1">
                <a:solidFill>
                  <a:srgbClr val="15B1DB"/>
                </a:solidFill>
                <a:latin typeface="Poppins Bold"/>
                <a:ea typeface="Poppins Bold"/>
                <a:cs typeface="Poppins Bold"/>
                <a:sym typeface="Poppins Bold"/>
              </a:rPr>
              <a:t>TEAM</a:t>
            </a:r>
          </a:p>
        </p:txBody>
      </p:sp>
      <p:sp>
        <p:nvSpPr>
          <p:cNvPr id="19" name="TextBox 19"/>
          <p:cNvSpPr txBox="1"/>
          <p:nvPr/>
        </p:nvSpPr>
        <p:spPr>
          <a:xfrm>
            <a:off x="1149967" y="7686659"/>
            <a:ext cx="3566173" cy="986210"/>
          </a:xfrm>
          <a:prstGeom prst="rect">
            <a:avLst/>
          </a:prstGeom>
        </p:spPr>
        <p:txBody>
          <a:bodyPr lIns="0" tIns="0" rIns="0" bIns="0" rtlCol="0" anchor="t">
            <a:spAutoFit/>
          </a:bodyPr>
          <a:lstStyle/>
          <a:p>
            <a:pPr algn="ctr">
              <a:lnSpc>
                <a:spcPts val="3817"/>
              </a:lnSpc>
            </a:pPr>
            <a:r>
              <a:rPr lang="en-US" sz="2727" b="1" spc="313" dirty="0">
                <a:solidFill>
                  <a:srgbClr val="0189D6"/>
                </a:solidFill>
                <a:latin typeface="Poppins Bold"/>
                <a:ea typeface="Poppins Bold"/>
                <a:cs typeface="Poppins Bold"/>
                <a:sym typeface="Poppins Bold"/>
              </a:rPr>
              <a:t>ABHISEK PANDA 22CSE072</a:t>
            </a:r>
          </a:p>
        </p:txBody>
      </p:sp>
      <p:sp>
        <p:nvSpPr>
          <p:cNvPr id="20" name="TextBox 20"/>
          <p:cNvSpPr txBox="1"/>
          <p:nvPr/>
        </p:nvSpPr>
        <p:spPr>
          <a:xfrm>
            <a:off x="6942201" y="7686659"/>
            <a:ext cx="4042299" cy="883586"/>
          </a:xfrm>
          <a:prstGeom prst="rect">
            <a:avLst/>
          </a:prstGeom>
        </p:spPr>
        <p:txBody>
          <a:bodyPr lIns="0" tIns="0" rIns="0" bIns="0" rtlCol="0" anchor="t">
            <a:spAutoFit/>
          </a:bodyPr>
          <a:lstStyle/>
          <a:p>
            <a:pPr algn="ctr">
              <a:lnSpc>
                <a:spcPts val="3423"/>
              </a:lnSpc>
            </a:pPr>
            <a:r>
              <a:rPr lang="en-US" sz="2445" b="1" spc="281" dirty="0">
                <a:solidFill>
                  <a:srgbClr val="0189D6"/>
                </a:solidFill>
                <a:latin typeface="Poppins Bold"/>
                <a:ea typeface="Poppins Bold"/>
                <a:cs typeface="Poppins Bold"/>
                <a:sym typeface="Poppins Bold"/>
              </a:rPr>
              <a:t>DEBABRATA MISHRA 22CSE140 </a:t>
            </a:r>
          </a:p>
        </p:txBody>
      </p:sp>
      <p:sp>
        <p:nvSpPr>
          <p:cNvPr id="21" name="TextBox 21"/>
          <p:cNvSpPr txBox="1"/>
          <p:nvPr/>
        </p:nvSpPr>
        <p:spPr>
          <a:xfrm>
            <a:off x="13773647" y="7686659"/>
            <a:ext cx="3719719" cy="883586"/>
          </a:xfrm>
          <a:prstGeom prst="rect">
            <a:avLst/>
          </a:prstGeom>
        </p:spPr>
        <p:txBody>
          <a:bodyPr lIns="0" tIns="0" rIns="0" bIns="0" rtlCol="0" anchor="t">
            <a:spAutoFit/>
          </a:bodyPr>
          <a:lstStyle/>
          <a:p>
            <a:pPr algn="ctr">
              <a:lnSpc>
                <a:spcPts val="3423"/>
              </a:lnSpc>
            </a:pPr>
            <a:r>
              <a:rPr lang="en-US" sz="2445" b="1" spc="281" dirty="0">
                <a:solidFill>
                  <a:srgbClr val="0189D6"/>
                </a:solidFill>
                <a:latin typeface="Poppins Bold"/>
                <a:ea typeface="Poppins Bold"/>
                <a:cs typeface="Poppins Bold"/>
                <a:sym typeface="Poppins Bold"/>
              </a:rPr>
              <a:t>DIPTESH NARENDRA 22CSE224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410210" y="-4084491"/>
            <a:ext cx="3375042" cy="8195462"/>
            <a:chOff x="0" y="0"/>
            <a:chExt cx="660400" cy="1603620"/>
          </a:xfrm>
        </p:grpSpPr>
        <p:sp>
          <p:nvSpPr>
            <p:cNvPr id="3" name="Freeform 3"/>
            <p:cNvSpPr/>
            <p:nvPr/>
          </p:nvSpPr>
          <p:spPr>
            <a:xfrm>
              <a:off x="0" y="0"/>
              <a:ext cx="660400" cy="1603620"/>
            </a:xfrm>
            <a:custGeom>
              <a:avLst/>
              <a:gdLst/>
              <a:ahLst/>
              <a:cxnLst/>
              <a:rect l="l" t="t" r="r" b="b"/>
              <a:pathLst>
                <a:path w="660400" h="1603620">
                  <a:moveTo>
                    <a:pt x="220252" y="1584550"/>
                  </a:moveTo>
                  <a:cubicBezTo>
                    <a:pt x="254109" y="1596064"/>
                    <a:pt x="292600" y="1603620"/>
                    <a:pt x="330378" y="1603620"/>
                  </a:cubicBezTo>
                  <a:cubicBezTo>
                    <a:pt x="368157" y="1603620"/>
                    <a:pt x="404509" y="1597143"/>
                    <a:pt x="438009" y="1585629"/>
                  </a:cubicBezTo>
                  <a:cubicBezTo>
                    <a:pt x="438723" y="1585269"/>
                    <a:pt x="439435" y="1585269"/>
                    <a:pt x="440148" y="1584910"/>
                  </a:cubicBezTo>
                  <a:cubicBezTo>
                    <a:pt x="565955" y="1538855"/>
                    <a:pt x="658618" y="1417241"/>
                    <a:pt x="660400" y="1257551"/>
                  </a:cubicBezTo>
                  <a:lnTo>
                    <a:pt x="660400" y="0"/>
                  </a:lnTo>
                  <a:lnTo>
                    <a:pt x="0" y="0"/>
                  </a:lnTo>
                  <a:lnTo>
                    <a:pt x="0" y="1256618"/>
                  </a:lnTo>
                  <a:cubicBezTo>
                    <a:pt x="1782" y="1417959"/>
                    <a:pt x="93019" y="1539575"/>
                    <a:pt x="220252" y="1584550"/>
                  </a:cubicBezTo>
                  <a:close/>
                </a:path>
              </a:pathLst>
            </a:custGeom>
            <a:solidFill>
              <a:srgbClr val="2A68E1"/>
            </a:solidFill>
          </p:spPr>
        </p:sp>
        <p:sp>
          <p:nvSpPr>
            <p:cNvPr id="4" name="TextBox 4"/>
            <p:cNvSpPr txBox="1"/>
            <p:nvPr/>
          </p:nvSpPr>
          <p:spPr>
            <a:xfrm>
              <a:off x="0" y="-38100"/>
              <a:ext cx="660400" cy="151472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649823" y="453429"/>
            <a:ext cx="855622" cy="855622"/>
          </a:xfrm>
          <a:custGeom>
            <a:avLst/>
            <a:gdLst/>
            <a:ahLst/>
            <a:cxnLst/>
            <a:rect l="l" t="t" r="r" b="b"/>
            <a:pathLst>
              <a:path w="855622" h="855622">
                <a:moveTo>
                  <a:pt x="0" y="0"/>
                </a:moveTo>
                <a:lnTo>
                  <a:pt x="855622" y="0"/>
                </a:lnTo>
                <a:lnTo>
                  <a:pt x="855622" y="855621"/>
                </a:lnTo>
                <a:lnTo>
                  <a:pt x="0" y="855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flipH="1">
            <a:off x="0" y="-1700761"/>
            <a:ext cx="3401523" cy="3401523"/>
          </a:xfrm>
          <a:custGeom>
            <a:avLst/>
            <a:gdLst/>
            <a:ahLst/>
            <a:cxnLst/>
            <a:rect l="l" t="t" r="r" b="b"/>
            <a:pathLst>
              <a:path w="3401523" h="3401523">
                <a:moveTo>
                  <a:pt x="3401523" y="0"/>
                </a:moveTo>
                <a:lnTo>
                  <a:pt x="0" y="0"/>
                </a:lnTo>
                <a:lnTo>
                  <a:pt x="0" y="3401522"/>
                </a:lnTo>
                <a:lnTo>
                  <a:pt x="3401523" y="3401522"/>
                </a:lnTo>
                <a:lnTo>
                  <a:pt x="340152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rot="5400000">
            <a:off x="13126257" y="532272"/>
            <a:ext cx="796952" cy="4104116"/>
            <a:chOff x="0" y="0"/>
            <a:chExt cx="660400" cy="3400904"/>
          </a:xfrm>
        </p:grpSpPr>
        <p:sp>
          <p:nvSpPr>
            <p:cNvPr id="8" name="Freeform 8"/>
            <p:cNvSpPr/>
            <p:nvPr/>
          </p:nvSpPr>
          <p:spPr>
            <a:xfrm>
              <a:off x="0" y="0"/>
              <a:ext cx="660400" cy="3400904"/>
            </a:xfrm>
            <a:custGeom>
              <a:avLst/>
              <a:gdLst/>
              <a:ahLst/>
              <a:cxnLst/>
              <a:rect l="l" t="t" r="r" b="b"/>
              <a:pathLst>
                <a:path w="660400" h="340090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5991"/>
                  </a:cubicBezTo>
                  <a:lnTo>
                    <a:pt x="660400" y="3400904"/>
                  </a:lnTo>
                  <a:lnTo>
                    <a:pt x="0" y="3400904"/>
                  </a:lnTo>
                  <a:lnTo>
                    <a:pt x="0" y="388229"/>
                  </a:lnTo>
                  <a:cubicBezTo>
                    <a:pt x="1782" y="185660"/>
                    <a:pt x="93019" y="64045"/>
                    <a:pt x="220252" y="19070"/>
                  </a:cubicBezTo>
                  <a:close/>
                </a:path>
              </a:pathLst>
            </a:custGeom>
            <a:solidFill>
              <a:srgbClr val="24C6F1"/>
            </a:solidFill>
            <a:ln w="38100" cap="sq">
              <a:solidFill>
                <a:srgbClr val="FFFFFF"/>
              </a:solidFill>
              <a:prstDash val="solid"/>
              <a:miter/>
            </a:ln>
          </p:spPr>
        </p:sp>
        <p:sp>
          <p:nvSpPr>
            <p:cNvPr id="9" name="TextBox 9"/>
            <p:cNvSpPr txBox="1"/>
            <p:nvPr/>
          </p:nvSpPr>
          <p:spPr>
            <a:xfrm>
              <a:off x="0" y="88900"/>
              <a:ext cx="660400" cy="331200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rot="5400000">
            <a:off x="15372424" y="2194506"/>
            <a:ext cx="917568" cy="779648"/>
            <a:chOff x="0" y="0"/>
            <a:chExt cx="1054881" cy="896321"/>
          </a:xfrm>
        </p:grpSpPr>
        <p:sp>
          <p:nvSpPr>
            <p:cNvPr id="11" name="Freeform 11"/>
            <p:cNvSpPr/>
            <p:nvPr/>
          </p:nvSpPr>
          <p:spPr>
            <a:xfrm>
              <a:off x="61016" y="86848"/>
              <a:ext cx="932848" cy="809473"/>
            </a:xfrm>
            <a:custGeom>
              <a:avLst/>
              <a:gdLst/>
              <a:ahLst/>
              <a:cxnLst/>
              <a:rect l="l" t="t" r="r" b="b"/>
              <a:pathLst>
                <a:path w="932848" h="809473">
                  <a:moveTo>
                    <a:pt x="543448" y="44045"/>
                  </a:moveTo>
                  <a:lnTo>
                    <a:pt x="916841" y="678580"/>
                  </a:lnTo>
                  <a:cubicBezTo>
                    <a:pt x="932642" y="705432"/>
                    <a:pt x="932848" y="738691"/>
                    <a:pt x="917382" y="765737"/>
                  </a:cubicBezTo>
                  <a:cubicBezTo>
                    <a:pt x="901916" y="792783"/>
                    <a:pt x="873147" y="809473"/>
                    <a:pt x="841991" y="809473"/>
                  </a:cubicBezTo>
                  <a:lnTo>
                    <a:pt x="90858" y="809473"/>
                  </a:lnTo>
                  <a:cubicBezTo>
                    <a:pt x="59702" y="809473"/>
                    <a:pt x="30933" y="792783"/>
                    <a:pt x="15466" y="765737"/>
                  </a:cubicBezTo>
                  <a:cubicBezTo>
                    <a:pt x="0" y="738691"/>
                    <a:pt x="207" y="705432"/>
                    <a:pt x="16008" y="678580"/>
                  </a:cubicBezTo>
                  <a:lnTo>
                    <a:pt x="389400" y="44045"/>
                  </a:lnTo>
                  <a:cubicBezTo>
                    <a:pt x="405459" y="16755"/>
                    <a:pt x="434760" y="0"/>
                    <a:pt x="466424" y="0"/>
                  </a:cubicBezTo>
                  <a:cubicBezTo>
                    <a:pt x="498089" y="0"/>
                    <a:pt x="527389" y="16755"/>
                    <a:pt x="543448" y="44045"/>
                  </a:cubicBezTo>
                  <a:close/>
                </a:path>
              </a:pathLst>
            </a:custGeom>
            <a:solidFill>
              <a:srgbClr val="24C6F1"/>
            </a:solidFill>
            <a:ln w="38100" cap="sq">
              <a:solidFill>
                <a:srgbClr val="F4F4F4"/>
              </a:solidFill>
              <a:prstDash val="solid"/>
              <a:miter/>
            </a:ln>
          </p:spPr>
        </p:sp>
        <p:sp>
          <p:nvSpPr>
            <p:cNvPr id="12" name="TextBox 12"/>
            <p:cNvSpPr txBox="1"/>
            <p:nvPr/>
          </p:nvSpPr>
          <p:spPr>
            <a:xfrm>
              <a:off x="164825" y="378049"/>
              <a:ext cx="725230" cy="45424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5400000">
            <a:off x="9905477" y="765283"/>
            <a:ext cx="796952" cy="3638092"/>
            <a:chOff x="0" y="0"/>
            <a:chExt cx="660400" cy="3014730"/>
          </a:xfrm>
        </p:grpSpPr>
        <p:sp>
          <p:nvSpPr>
            <p:cNvPr id="14" name="Freeform 14"/>
            <p:cNvSpPr/>
            <p:nvPr/>
          </p:nvSpPr>
          <p:spPr>
            <a:xfrm>
              <a:off x="0" y="0"/>
              <a:ext cx="660400" cy="3014731"/>
            </a:xfrm>
            <a:custGeom>
              <a:avLst/>
              <a:gdLst/>
              <a:ahLst/>
              <a:cxnLst/>
              <a:rect l="l" t="t" r="r" b="b"/>
              <a:pathLst>
                <a:path w="660400" h="3014731">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7413"/>
                  </a:cubicBezTo>
                  <a:lnTo>
                    <a:pt x="660400" y="3014731"/>
                  </a:lnTo>
                  <a:lnTo>
                    <a:pt x="0" y="3014731"/>
                  </a:lnTo>
                  <a:lnTo>
                    <a:pt x="0" y="379370"/>
                  </a:lnTo>
                  <a:cubicBezTo>
                    <a:pt x="1782" y="185660"/>
                    <a:pt x="93019" y="64045"/>
                    <a:pt x="220252" y="19070"/>
                  </a:cubicBezTo>
                  <a:close/>
                </a:path>
              </a:pathLst>
            </a:custGeom>
            <a:solidFill>
              <a:srgbClr val="15B1DB"/>
            </a:solidFill>
            <a:ln w="38100" cap="sq">
              <a:solidFill>
                <a:srgbClr val="FFFFFF"/>
              </a:solidFill>
              <a:prstDash val="solid"/>
              <a:miter/>
            </a:ln>
          </p:spPr>
        </p:sp>
        <p:sp>
          <p:nvSpPr>
            <p:cNvPr id="15" name="TextBox 15"/>
            <p:cNvSpPr txBox="1"/>
            <p:nvPr/>
          </p:nvSpPr>
          <p:spPr>
            <a:xfrm>
              <a:off x="0" y="88900"/>
              <a:ext cx="660400" cy="292583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rot="5400000">
            <a:off x="6714156" y="765283"/>
            <a:ext cx="796952" cy="3638092"/>
            <a:chOff x="0" y="0"/>
            <a:chExt cx="660400" cy="3014730"/>
          </a:xfrm>
        </p:grpSpPr>
        <p:sp>
          <p:nvSpPr>
            <p:cNvPr id="17" name="Freeform 17"/>
            <p:cNvSpPr/>
            <p:nvPr/>
          </p:nvSpPr>
          <p:spPr>
            <a:xfrm>
              <a:off x="0" y="0"/>
              <a:ext cx="660400" cy="3014731"/>
            </a:xfrm>
            <a:custGeom>
              <a:avLst/>
              <a:gdLst/>
              <a:ahLst/>
              <a:cxnLst/>
              <a:rect l="l" t="t" r="r" b="b"/>
              <a:pathLst>
                <a:path w="660400" h="3014731">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7413"/>
                  </a:cubicBezTo>
                  <a:lnTo>
                    <a:pt x="660400" y="3014731"/>
                  </a:lnTo>
                  <a:lnTo>
                    <a:pt x="0" y="3014731"/>
                  </a:lnTo>
                  <a:lnTo>
                    <a:pt x="0" y="379370"/>
                  </a:lnTo>
                  <a:cubicBezTo>
                    <a:pt x="1782" y="185660"/>
                    <a:pt x="93019" y="64045"/>
                    <a:pt x="220252" y="19070"/>
                  </a:cubicBezTo>
                  <a:close/>
                </a:path>
              </a:pathLst>
            </a:custGeom>
            <a:solidFill>
              <a:srgbClr val="0077CD"/>
            </a:solidFill>
            <a:ln w="38100" cap="sq">
              <a:solidFill>
                <a:srgbClr val="FFFFFF"/>
              </a:solidFill>
              <a:prstDash val="solid"/>
              <a:miter/>
            </a:ln>
          </p:spPr>
        </p:sp>
        <p:sp>
          <p:nvSpPr>
            <p:cNvPr id="18" name="TextBox 18"/>
            <p:cNvSpPr txBox="1"/>
            <p:nvPr/>
          </p:nvSpPr>
          <p:spPr>
            <a:xfrm>
              <a:off x="0" y="88900"/>
              <a:ext cx="660400" cy="292583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rot="5400000">
            <a:off x="3609223" y="765283"/>
            <a:ext cx="796952" cy="3638092"/>
            <a:chOff x="0" y="0"/>
            <a:chExt cx="660400" cy="3014730"/>
          </a:xfrm>
        </p:grpSpPr>
        <p:sp>
          <p:nvSpPr>
            <p:cNvPr id="20" name="Freeform 20"/>
            <p:cNvSpPr/>
            <p:nvPr/>
          </p:nvSpPr>
          <p:spPr>
            <a:xfrm>
              <a:off x="0" y="0"/>
              <a:ext cx="660400" cy="3014731"/>
            </a:xfrm>
            <a:custGeom>
              <a:avLst/>
              <a:gdLst/>
              <a:ahLst/>
              <a:cxnLst/>
              <a:rect l="l" t="t" r="r" b="b"/>
              <a:pathLst>
                <a:path w="660400" h="3014731">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7413"/>
                  </a:cubicBezTo>
                  <a:lnTo>
                    <a:pt x="660400" y="3014731"/>
                  </a:lnTo>
                  <a:lnTo>
                    <a:pt x="0" y="3014731"/>
                  </a:lnTo>
                  <a:lnTo>
                    <a:pt x="0" y="379370"/>
                  </a:lnTo>
                  <a:cubicBezTo>
                    <a:pt x="1782" y="185660"/>
                    <a:pt x="93019" y="64045"/>
                    <a:pt x="220252" y="19070"/>
                  </a:cubicBezTo>
                  <a:close/>
                </a:path>
              </a:pathLst>
            </a:custGeom>
            <a:solidFill>
              <a:srgbClr val="0064CD"/>
            </a:solidFill>
            <a:ln w="38100" cap="sq">
              <a:solidFill>
                <a:srgbClr val="FFFFFF"/>
              </a:solidFill>
              <a:prstDash val="solid"/>
              <a:miter/>
            </a:ln>
          </p:spPr>
        </p:sp>
        <p:sp>
          <p:nvSpPr>
            <p:cNvPr id="21" name="TextBox 21"/>
            <p:cNvSpPr txBox="1"/>
            <p:nvPr/>
          </p:nvSpPr>
          <p:spPr>
            <a:xfrm>
              <a:off x="0" y="88900"/>
              <a:ext cx="660400" cy="292583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6147936" y="-913347"/>
            <a:ext cx="2140064" cy="3212104"/>
          </a:xfrm>
          <a:custGeom>
            <a:avLst/>
            <a:gdLst/>
            <a:ahLst/>
            <a:cxnLst/>
            <a:rect l="l" t="t" r="r" b="b"/>
            <a:pathLst>
              <a:path w="2140064" h="3212104">
                <a:moveTo>
                  <a:pt x="0" y="0"/>
                </a:moveTo>
                <a:lnTo>
                  <a:pt x="2140064" y="0"/>
                </a:lnTo>
                <a:lnTo>
                  <a:pt x="2140064" y="3212105"/>
                </a:lnTo>
                <a:lnTo>
                  <a:pt x="0" y="3212105"/>
                </a:lnTo>
                <a:lnTo>
                  <a:pt x="0" y="0"/>
                </a:lnTo>
                <a:close/>
              </a:path>
            </a:pathLst>
          </a:custGeom>
          <a:blipFill>
            <a:blip r:embed="rId6"/>
            <a:stretch>
              <a:fillRect/>
            </a:stretch>
          </a:blipFill>
        </p:spPr>
      </p:sp>
      <p:sp>
        <p:nvSpPr>
          <p:cNvPr id="23" name="TextBox 23"/>
          <p:cNvSpPr txBox="1"/>
          <p:nvPr/>
        </p:nvSpPr>
        <p:spPr>
          <a:xfrm>
            <a:off x="921990" y="320079"/>
            <a:ext cx="6776191" cy="892175"/>
          </a:xfrm>
          <a:prstGeom prst="rect">
            <a:avLst/>
          </a:prstGeom>
        </p:spPr>
        <p:txBody>
          <a:bodyPr lIns="0" tIns="0" rIns="0" bIns="0" rtlCol="0" anchor="t">
            <a:spAutoFit/>
          </a:bodyPr>
          <a:lstStyle/>
          <a:p>
            <a:pPr algn="l">
              <a:lnSpc>
                <a:spcPts val="6999"/>
              </a:lnSpc>
            </a:pPr>
            <a:r>
              <a:rPr lang="en-US" sz="4999" b="1">
                <a:solidFill>
                  <a:srgbClr val="FFFFFF"/>
                </a:solidFill>
                <a:latin typeface="Poppins Bold"/>
                <a:ea typeface="Poppins Bold"/>
                <a:cs typeface="Poppins Bold"/>
                <a:sym typeface="Poppins Bold"/>
              </a:rPr>
              <a:t>INTRODUCTION</a:t>
            </a:r>
          </a:p>
        </p:txBody>
      </p:sp>
      <p:sp>
        <p:nvSpPr>
          <p:cNvPr id="24" name="TextBox 24"/>
          <p:cNvSpPr txBox="1"/>
          <p:nvPr/>
        </p:nvSpPr>
        <p:spPr>
          <a:xfrm>
            <a:off x="2724016" y="2270005"/>
            <a:ext cx="2567367" cy="542925"/>
          </a:xfrm>
          <a:prstGeom prst="rect">
            <a:avLst/>
          </a:prstGeom>
        </p:spPr>
        <p:txBody>
          <a:bodyPr lIns="0" tIns="0" rIns="0" bIns="0" rtlCol="0" anchor="t">
            <a:spAutoFit/>
          </a:bodyPr>
          <a:lstStyle/>
          <a:p>
            <a:pPr algn="ctr">
              <a:lnSpc>
                <a:spcPts val="4200"/>
              </a:lnSpc>
            </a:pPr>
            <a:r>
              <a:rPr lang="en-US" sz="3000" b="1" spc="345">
                <a:solidFill>
                  <a:srgbClr val="FFFFFF"/>
                </a:solidFill>
                <a:latin typeface="Poppins Bold"/>
                <a:ea typeface="Poppins Bold"/>
                <a:cs typeface="Poppins Bold"/>
                <a:sym typeface="Poppins Bold"/>
              </a:rPr>
              <a:t>USER</a:t>
            </a:r>
          </a:p>
        </p:txBody>
      </p:sp>
      <p:sp>
        <p:nvSpPr>
          <p:cNvPr id="25" name="TextBox 25"/>
          <p:cNvSpPr txBox="1"/>
          <p:nvPr/>
        </p:nvSpPr>
        <p:spPr>
          <a:xfrm>
            <a:off x="9144000" y="2270005"/>
            <a:ext cx="2567367" cy="542925"/>
          </a:xfrm>
          <a:prstGeom prst="rect">
            <a:avLst/>
          </a:prstGeom>
        </p:spPr>
        <p:txBody>
          <a:bodyPr lIns="0" tIns="0" rIns="0" bIns="0" rtlCol="0" anchor="t">
            <a:spAutoFit/>
          </a:bodyPr>
          <a:lstStyle/>
          <a:p>
            <a:pPr algn="ctr">
              <a:lnSpc>
                <a:spcPts val="4200"/>
              </a:lnSpc>
            </a:pPr>
            <a:r>
              <a:rPr lang="en-US" sz="3000" b="1" spc="345">
                <a:solidFill>
                  <a:srgbClr val="FFFFFF"/>
                </a:solidFill>
                <a:latin typeface="Poppins Bold"/>
                <a:ea typeface="Poppins Bold"/>
                <a:cs typeface="Poppins Bold"/>
                <a:sym typeface="Poppins Bold"/>
              </a:rPr>
              <a:t>HOSPITAL</a:t>
            </a:r>
          </a:p>
        </p:txBody>
      </p:sp>
      <p:sp>
        <p:nvSpPr>
          <p:cNvPr id="26" name="TextBox 26"/>
          <p:cNvSpPr txBox="1"/>
          <p:nvPr/>
        </p:nvSpPr>
        <p:spPr>
          <a:xfrm>
            <a:off x="5872143" y="2270005"/>
            <a:ext cx="2567367" cy="542925"/>
          </a:xfrm>
          <a:prstGeom prst="rect">
            <a:avLst/>
          </a:prstGeom>
        </p:spPr>
        <p:txBody>
          <a:bodyPr lIns="0" tIns="0" rIns="0" bIns="0" rtlCol="0" anchor="t">
            <a:spAutoFit/>
          </a:bodyPr>
          <a:lstStyle/>
          <a:p>
            <a:pPr algn="ctr">
              <a:lnSpc>
                <a:spcPts val="4200"/>
              </a:lnSpc>
            </a:pPr>
            <a:r>
              <a:rPr lang="en-US" sz="3000" b="1" spc="345">
                <a:solidFill>
                  <a:srgbClr val="FFFFFF"/>
                </a:solidFill>
                <a:latin typeface="Poppins Bold"/>
                <a:ea typeface="Poppins Bold"/>
                <a:cs typeface="Poppins Bold"/>
                <a:sym typeface="Poppins Bold"/>
              </a:rPr>
              <a:t>DOCTOR</a:t>
            </a:r>
          </a:p>
        </p:txBody>
      </p:sp>
      <p:sp>
        <p:nvSpPr>
          <p:cNvPr id="27" name="TextBox 27"/>
          <p:cNvSpPr txBox="1"/>
          <p:nvPr/>
        </p:nvSpPr>
        <p:spPr>
          <a:xfrm>
            <a:off x="12122999" y="2270005"/>
            <a:ext cx="3310918" cy="542925"/>
          </a:xfrm>
          <a:prstGeom prst="rect">
            <a:avLst/>
          </a:prstGeom>
        </p:spPr>
        <p:txBody>
          <a:bodyPr lIns="0" tIns="0" rIns="0" bIns="0" rtlCol="0" anchor="t">
            <a:spAutoFit/>
          </a:bodyPr>
          <a:lstStyle/>
          <a:p>
            <a:pPr algn="ctr">
              <a:lnSpc>
                <a:spcPts val="4200"/>
              </a:lnSpc>
            </a:pPr>
            <a:r>
              <a:rPr lang="en-US" sz="3000" b="1" spc="345">
                <a:solidFill>
                  <a:srgbClr val="FFFFFF"/>
                </a:solidFill>
                <a:latin typeface="Poppins Bold"/>
                <a:ea typeface="Poppins Bold"/>
                <a:cs typeface="Poppins Bold"/>
                <a:sym typeface="Poppins Bold"/>
              </a:rPr>
              <a:t>SUPER ADMIN</a:t>
            </a:r>
          </a:p>
        </p:txBody>
      </p:sp>
      <p:sp>
        <p:nvSpPr>
          <p:cNvPr id="28" name="TextBox 28"/>
          <p:cNvSpPr txBox="1"/>
          <p:nvPr/>
        </p:nvSpPr>
        <p:spPr>
          <a:xfrm>
            <a:off x="1580846" y="3271103"/>
            <a:ext cx="16003873" cy="782320"/>
          </a:xfrm>
          <a:prstGeom prst="rect">
            <a:avLst/>
          </a:prstGeom>
        </p:spPr>
        <p:txBody>
          <a:bodyPr lIns="0" tIns="0" rIns="0" bIns="0" rtlCol="0" anchor="t">
            <a:spAutoFit/>
          </a:bodyPr>
          <a:lstStyle/>
          <a:p>
            <a:pPr algn="just">
              <a:lnSpc>
                <a:spcPts val="3079"/>
              </a:lnSpc>
            </a:pPr>
            <a:r>
              <a:rPr lang="en-US" sz="2199" dirty="0">
                <a:solidFill>
                  <a:srgbClr val="272727"/>
                </a:solidFill>
                <a:latin typeface="Poppins"/>
                <a:ea typeface="Poppins"/>
                <a:cs typeface="Poppins"/>
                <a:sym typeface="Poppins"/>
              </a:rPr>
              <a:t>Optimizing Hospital Workflow – Smart queuing models in OPDs, real-time bed availability tracking, and automated patient admissions to cut wait times and improve patient care. 🚑</a:t>
            </a:r>
          </a:p>
        </p:txBody>
      </p:sp>
      <p:sp>
        <p:nvSpPr>
          <p:cNvPr id="29" name="TextBox 29"/>
          <p:cNvSpPr txBox="1"/>
          <p:nvPr/>
        </p:nvSpPr>
        <p:spPr>
          <a:xfrm>
            <a:off x="1365213" y="8509635"/>
            <a:ext cx="16435139" cy="773211"/>
          </a:xfrm>
          <a:prstGeom prst="rect">
            <a:avLst/>
          </a:prstGeom>
        </p:spPr>
        <p:txBody>
          <a:bodyPr lIns="0" tIns="0" rIns="0" bIns="0" rtlCol="0" anchor="t">
            <a:spAutoFit/>
          </a:bodyPr>
          <a:lstStyle/>
          <a:p>
            <a:pPr algn="just">
              <a:lnSpc>
                <a:spcPts val="3057"/>
              </a:lnSpc>
            </a:pPr>
            <a:r>
              <a:rPr lang="en-US" sz="2183" b="1">
                <a:solidFill>
                  <a:srgbClr val="272727"/>
                </a:solidFill>
                <a:latin typeface="Poppins Bold"/>
                <a:ea typeface="Poppins Bold"/>
                <a:cs typeface="Poppins Bold"/>
                <a:sym typeface="Poppins Bold"/>
              </a:rPr>
              <a:t>🚀Our system transforms to smart hospital management, reducing wait times, optimizing resources, and creating a smarter, more connected healthcare network.</a:t>
            </a:r>
          </a:p>
        </p:txBody>
      </p:sp>
      <p:sp>
        <p:nvSpPr>
          <p:cNvPr id="30" name="TextBox 30"/>
          <p:cNvSpPr txBox="1"/>
          <p:nvPr/>
        </p:nvSpPr>
        <p:spPr>
          <a:xfrm>
            <a:off x="1580846" y="4185405"/>
            <a:ext cx="16003873" cy="782320"/>
          </a:xfrm>
          <a:prstGeom prst="rect">
            <a:avLst/>
          </a:prstGeom>
        </p:spPr>
        <p:txBody>
          <a:bodyPr lIns="0" tIns="0" rIns="0" bIns="0" rtlCol="0" anchor="t">
            <a:spAutoFit/>
          </a:bodyPr>
          <a:lstStyle/>
          <a:p>
            <a:pPr algn="just">
              <a:lnSpc>
                <a:spcPts val="3079"/>
              </a:lnSpc>
            </a:pPr>
            <a:r>
              <a:rPr lang="en-US" sz="2199" dirty="0">
                <a:solidFill>
                  <a:srgbClr val="272727"/>
                </a:solidFill>
                <a:latin typeface="Poppins"/>
                <a:ea typeface="Poppins"/>
                <a:cs typeface="Poppins"/>
                <a:sym typeface="Poppins"/>
              </a:rPr>
              <a:t>City-Wide Integration – Our website management system that connects multiple hospitals, ensuring better resource allocation and emergency response. </a:t>
            </a:r>
          </a:p>
        </p:txBody>
      </p:sp>
      <p:sp>
        <p:nvSpPr>
          <p:cNvPr id="31" name="TextBox 31"/>
          <p:cNvSpPr txBox="1"/>
          <p:nvPr/>
        </p:nvSpPr>
        <p:spPr>
          <a:xfrm>
            <a:off x="16430582" y="2193983"/>
            <a:ext cx="589717" cy="618947"/>
          </a:xfrm>
          <a:prstGeom prst="rect">
            <a:avLst/>
          </a:prstGeom>
        </p:spPr>
        <p:txBody>
          <a:bodyPr lIns="0" tIns="0" rIns="0" bIns="0" rtlCol="0" anchor="t">
            <a:spAutoFit/>
          </a:bodyPr>
          <a:lstStyle/>
          <a:p>
            <a:pPr algn="ctr">
              <a:lnSpc>
                <a:spcPts val="4734"/>
              </a:lnSpc>
              <a:spcBef>
                <a:spcPct val="0"/>
              </a:spcBef>
            </a:pPr>
            <a:r>
              <a:rPr lang="en-US" sz="3382" b="1">
                <a:solidFill>
                  <a:srgbClr val="000000"/>
                </a:solidFill>
                <a:latin typeface="Poppins Bold"/>
                <a:ea typeface="Poppins Bold"/>
                <a:cs typeface="Poppins Bold"/>
                <a:sym typeface="Poppins Bold"/>
              </a:rPr>
              <a:t>😷</a:t>
            </a:r>
          </a:p>
        </p:txBody>
      </p:sp>
      <p:sp>
        <p:nvSpPr>
          <p:cNvPr id="32" name="TextBox 32"/>
          <p:cNvSpPr txBox="1"/>
          <p:nvPr/>
        </p:nvSpPr>
        <p:spPr>
          <a:xfrm>
            <a:off x="1580846" y="5086350"/>
            <a:ext cx="16003873" cy="1172845"/>
          </a:xfrm>
          <a:prstGeom prst="rect">
            <a:avLst/>
          </a:prstGeom>
        </p:spPr>
        <p:txBody>
          <a:bodyPr lIns="0" tIns="0" rIns="0" bIns="0" rtlCol="0" anchor="t">
            <a:spAutoFit/>
          </a:bodyPr>
          <a:lstStyle/>
          <a:p>
            <a:pPr algn="just">
              <a:lnSpc>
                <a:spcPts val="3079"/>
              </a:lnSpc>
            </a:pPr>
            <a:r>
              <a:rPr lang="en-US" sz="2199" dirty="0">
                <a:solidFill>
                  <a:srgbClr val="272727"/>
                </a:solidFill>
                <a:latin typeface="Poppins"/>
                <a:ea typeface="Poppins"/>
                <a:cs typeface="Poppins"/>
                <a:sym typeface="Poppins"/>
              </a:rPr>
              <a:t>Queue &amp; Bed Management – Real-time queue updates, and automated bed allocation eliminate manual records. Hospitals can upload data online, and patients can check bed availability before visiting, ensuring  saving time, and enabling immediate response in emergencies.. 🚑</a:t>
            </a:r>
          </a:p>
        </p:txBody>
      </p:sp>
      <p:sp>
        <p:nvSpPr>
          <p:cNvPr id="33" name="TextBox 33"/>
          <p:cNvSpPr txBox="1"/>
          <p:nvPr/>
        </p:nvSpPr>
        <p:spPr>
          <a:xfrm>
            <a:off x="1580846" y="6392545"/>
            <a:ext cx="16003873" cy="782320"/>
          </a:xfrm>
          <a:prstGeom prst="rect">
            <a:avLst/>
          </a:prstGeom>
        </p:spPr>
        <p:txBody>
          <a:bodyPr lIns="0" tIns="0" rIns="0" bIns="0" rtlCol="0" anchor="t">
            <a:spAutoFit/>
          </a:bodyPr>
          <a:lstStyle/>
          <a:p>
            <a:pPr algn="just">
              <a:lnSpc>
                <a:spcPts val="3079"/>
              </a:lnSpc>
            </a:pPr>
            <a:r>
              <a:rPr lang="en-US" sz="2199" dirty="0">
                <a:solidFill>
                  <a:srgbClr val="272727"/>
                </a:solidFill>
                <a:latin typeface="Poppins"/>
                <a:ea typeface="Poppins"/>
                <a:cs typeface="Poppins"/>
                <a:sym typeface="Poppins"/>
              </a:rPr>
              <a:t>Real-Time Notifications &amp; Alerts – Instant updates for doctors, patients, and staff on appointments, bed availability. </a:t>
            </a:r>
          </a:p>
        </p:txBody>
      </p:sp>
      <p:sp>
        <p:nvSpPr>
          <p:cNvPr id="34" name="TextBox 34"/>
          <p:cNvSpPr txBox="1"/>
          <p:nvPr/>
        </p:nvSpPr>
        <p:spPr>
          <a:xfrm>
            <a:off x="1580846" y="7308215"/>
            <a:ext cx="16003873" cy="782320"/>
          </a:xfrm>
          <a:prstGeom prst="rect">
            <a:avLst/>
          </a:prstGeom>
        </p:spPr>
        <p:txBody>
          <a:bodyPr lIns="0" tIns="0" rIns="0" bIns="0" rtlCol="0" anchor="t">
            <a:spAutoFit/>
          </a:bodyPr>
          <a:lstStyle/>
          <a:p>
            <a:pPr algn="just">
              <a:lnSpc>
                <a:spcPts val="3079"/>
              </a:lnSpc>
            </a:pPr>
            <a:r>
              <a:rPr lang="en-US" sz="2199" dirty="0">
                <a:solidFill>
                  <a:srgbClr val="272727"/>
                </a:solidFill>
                <a:latin typeface="Poppins"/>
                <a:ea typeface="Poppins"/>
                <a:cs typeface="Poppins"/>
                <a:sym typeface="Poppins"/>
              </a:rPr>
              <a:t>Data-Driven Decision Making – Live analytics dashboards &amp; automated reports to monitor patient flow, bed occupancy, and hospital efficiency, making healthcare smarter.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60316" y="320079"/>
            <a:ext cx="7447087" cy="1778000"/>
          </a:xfrm>
          <a:prstGeom prst="rect">
            <a:avLst/>
          </a:prstGeom>
        </p:spPr>
        <p:txBody>
          <a:bodyPr lIns="0" tIns="0" rIns="0" bIns="0" rtlCol="0" anchor="t">
            <a:spAutoFit/>
          </a:bodyPr>
          <a:lstStyle/>
          <a:p>
            <a:pPr algn="l">
              <a:lnSpc>
                <a:spcPts val="6999"/>
              </a:lnSpc>
            </a:pPr>
            <a:r>
              <a:rPr lang="en-US" sz="4999" b="1">
                <a:solidFill>
                  <a:srgbClr val="0189D6"/>
                </a:solidFill>
                <a:latin typeface="Poppins Bold"/>
                <a:ea typeface="Poppins Bold"/>
                <a:cs typeface="Poppins Bold"/>
                <a:sym typeface="Poppins Bold"/>
              </a:rPr>
              <a:t>OBJECTIVES &amp; SCOPE</a:t>
            </a:r>
          </a:p>
          <a:p>
            <a:pPr algn="l">
              <a:lnSpc>
                <a:spcPts val="6999"/>
              </a:lnSpc>
            </a:pPr>
            <a:endParaRPr lang="en-US" sz="4999" b="1">
              <a:solidFill>
                <a:srgbClr val="0189D6"/>
              </a:solidFill>
              <a:latin typeface="Poppins Bold"/>
              <a:ea typeface="Poppins Bold"/>
              <a:cs typeface="Poppins Bold"/>
              <a:sym typeface="Poppins Bold"/>
            </a:endParaRPr>
          </a:p>
        </p:txBody>
      </p:sp>
      <p:sp>
        <p:nvSpPr>
          <p:cNvPr id="5" name="TextBox 5"/>
          <p:cNvSpPr txBox="1"/>
          <p:nvPr/>
        </p:nvSpPr>
        <p:spPr>
          <a:xfrm>
            <a:off x="1920184" y="1862910"/>
            <a:ext cx="3565204" cy="542925"/>
          </a:xfrm>
          <a:prstGeom prst="rect">
            <a:avLst/>
          </a:prstGeom>
        </p:spPr>
        <p:txBody>
          <a:bodyPr lIns="0" tIns="0" rIns="0" bIns="0" rtlCol="0" anchor="t">
            <a:spAutoFit/>
          </a:bodyPr>
          <a:lstStyle/>
          <a:p>
            <a:pPr algn="ctr">
              <a:lnSpc>
                <a:spcPts val="4200"/>
              </a:lnSpc>
            </a:pPr>
            <a:r>
              <a:rPr lang="en-US" sz="3000" b="1" spc="345">
                <a:solidFill>
                  <a:srgbClr val="0189D6"/>
                </a:solidFill>
                <a:latin typeface="Poppins Bold"/>
                <a:ea typeface="Poppins Bold"/>
                <a:cs typeface="Poppins Bold"/>
                <a:sym typeface="Poppins Bold"/>
              </a:rPr>
              <a:t>📌 OBJECTIVES</a:t>
            </a:r>
          </a:p>
        </p:txBody>
      </p:sp>
      <p:sp>
        <p:nvSpPr>
          <p:cNvPr id="6" name="TextBox 6"/>
          <p:cNvSpPr txBox="1"/>
          <p:nvPr/>
        </p:nvSpPr>
        <p:spPr>
          <a:xfrm>
            <a:off x="12862332" y="1989137"/>
            <a:ext cx="3341572" cy="542925"/>
          </a:xfrm>
          <a:prstGeom prst="rect">
            <a:avLst/>
          </a:prstGeom>
        </p:spPr>
        <p:txBody>
          <a:bodyPr lIns="0" tIns="0" rIns="0" bIns="0" rtlCol="0" anchor="t">
            <a:spAutoFit/>
          </a:bodyPr>
          <a:lstStyle/>
          <a:p>
            <a:pPr algn="ctr">
              <a:lnSpc>
                <a:spcPts val="4200"/>
              </a:lnSpc>
            </a:pPr>
            <a:r>
              <a:rPr lang="en-US" sz="3000" b="1" spc="345">
                <a:solidFill>
                  <a:srgbClr val="0189D6"/>
                </a:solidFill>
                <a:latin typeface="Poppins Bold"/>
                <a:ea typeface="Poppins Bold"/>
                <a:cs typeface="Poppins Bold"/>
                <a:sym typeface="Poppins Bold"/>
              </a:rPr>
              <a:t>📌 SCOPE</a:t>
            </a:r>
          </a:p>
        </p:txBody>
      </p:sp>
      <p:sp>
        <p:nvSpPr>
          <p:cNvPr id="7" name="TextBox 7"/>
          <p:cNvSpPr txBox="1"/>
          <p:nvPr/>
        </p:nvSpPr>
        <p:spPr>
          <a:xfrm>
            <a:off x="939342" y="2443935"/>
            <a:ext cx="7728555" cy="5012847"/>
          </a:xfrm>
          <a:prstGeom prst="rect">
            <a:avLst/>
          </a:prstGeom>
        </p:spPr>
        <p:txBody>
          <a:bodyPr lIns="0" tIns="0" rIns="0" bIns="0" rtlCol="0" anchor="t">
            <a:spAutoFit/>
          </a:bodyPr>
          <a:lstStyle/>
          <a:p>
            <a:pPr algn="just">
              <a:lnSpc>
                <a:spcPts val="4355"/>
              </a:lnSpc>
            </a:pPr>
            <a:r>
              <a:rPr lang="en-US" sz="2199" dirty="0">
                <a:solidFill>
                  <a:srgbClr val="272727"/>
                </a:solidFill>
                <a:latin typeface="Poppins"/>
                <a:ea typeface="Poppins"/>
                <a:cs typeface="Poppins"/>
                <a:sym typeface="Poppins"/>
              </a:rPr>
              <a:t>Efficient Queue Optimization – Implement priority-based queuing models to handle high patient inflow, reducing overcrowding and long wait times. 🚶‍♂️➡️🏥</a:t>
            </a:r>
          </a:p>
          <a:p>
            <a:pPr algn="just">
              <a:lnSpc>
                <a:spcPts val="4355"/>
              </a:lnSpc>
            </a:pPr>
            <a:r>
              <a:rPr lang="en-US" sz="2199" dirty="0">
                <a:solidFill>
                  <a:srgbClr val="272727"/>
                </a:solidFill>
                <a:latin typeface="Poppins"/>
                <a:ea typeface="Poppins"/>
                <a:cs typeface="Poppins"/>
                <a:sym typeface="Poppins"/>
              </a:rPr>
              <a:t>Seamless Admission Workflow – Real-time queue updates, and bed allocation eliminate manual records. 🛏️✅</a:t>
            </a:r>
          </a:p>
          <a:p>
            <a:pPr algn="just">
              <a:lnSpc>
                <a:spcPts val="4355"/>
              </a:lnSpc>
            </a:pPr>
            <a:r>
              <a:rPr lang="en-US" sz="2199" dirty="0">
                <a:solidFill>
                  <a:srgbClr val="272727"/>
                </a:solidFill>
                <a:latin typeface="Poppins"/>
                <a:ea typeface="Poppins"/>
                <a:cs typeface="Poppins"/>
                <a:sym typeface="Poppins"/>
              </a:rPr>
              <a:t>Scalable &amp; Secure System – Ensure the system is scalable for large hospitals and secure with encrypted patient data, protecting privacy and compliance. 🔐📈</a:t>
            </a:r>
          </a:p>
        </p:txBody>
      </p:sp>
      <p:sp>
        <p:nvSpPr>
          <p:cNvPr id="8" name="TextBox 8"/>
          <p:cNvSpPr txBox="1"/>
          <p:nvPr/>
        </p:nvSpPr>
        <p:spPr>
          <a:xfrm>
            <a:off x="10000584" y="2627312"/>
            <a:ext cx="7981969" cy="4705199"/>
          </a:xfrm>
          <a:prstGeom prst="rect">
            <a:avLst/>
          </a:prstGeom>
        </p:spPr>
        <p:txBody>
          <a:bodyPr lIns="0" tIns="0" rIns="0" bIns="0" rtlCol="0" anchor="t">
            <a:spAutoFit/>
          </a:bodyPr>
          <a:lstStyle/>
          <a:p>
            <a:pPr algn="just">
              <a:lnSpc>
                <a:spcPts val="3739"/>
              </a:lnSpc>
            </a:pPr>
            <a:r>
              <a:rPr lang="en-US" sz="2199" dirty="0">
                <a:solidFill>
                  <a:srgbClr val="272727"/>
                </a:solidFill>
                <a:latin typeface="Poppins"/>
                <a:ea typeface="Poppins"/>
                <a:cs typeface="Poppins"/>
                <a:sym typeface="Poppins"/>
              </a:rPr>
              <a:t>Multi-User Role Management – Provide separate dashboards for patients, doctors, and hospital admins, ensuring role-based secure access and control. </a:t>
            </a:r>
          </a:p>
          <a:p>
            <a:pPr algn="just">
              <a:lnSpc>
                <a:spcPts val="3739"/>
              </a:lnSpc>
            </a:pPr>
            <a:endParaRPr lang="en-US" sz="2199" dirty="0">
              <a:solidFill>
                <a:srgbClr val="272727"/>
              </a:solidFill>
              <a:latin typeface="Poppins"/>
              <a:ea typeface="Poppins"/>
              <a:cs typeface="Poppins"/>
              <a:sym typeface="Poppins"/>
            </a:endParaRPr>
          </a:p>
          <a:p>
            <a:pPr algn="just">
              <a:lnSpc>
                <a:spcPts val="3739"/>
              </a:lnSpc>
            </a:pPr>
            <a:r>
              <a:rPr lang="en-US" sz="2199" dirty="0">
                <a:solidFill>
                  <a:srgbClr val="272727"/>
                </a:solidFill>
                <a:latin typeface="Poppins"/>
                <a:ea typeface="Poppins"/>
                <a:cs typeface="Poppins"/>
                <a:sym typeface="Poppins"/>
              </a:rPr>
              <a:t>Super Admin Portal &amp; City-Wide Integration – We have developed a Super Admin Portal to manage all hospital operations, data, and bed availability with city-wide module integration for seamless healthcare coordination. </a:t>
            </a:r>
          </a:p>
          <a:p>
            <a:pPr algn="just">
              <a:lnSpc>
                <a:spcPts val="3739"/>
              </a:lnSpc>
            </a:pPr>
            <a:endParaRPr lang="en-US" sz="2199" dirty="0">
              <a:solidFill>
                <a:srgbClr val="272727"/>
              </a:solidFill>
              <a:latin typeface="Poppins"/>
              <a:ea typeface="Poppins"/>
              <a:cs typeface="Poppins"/>
              <a:sym typeface="Poppins"/>
            </a:endParaRPr>
          </a:p>
        </p:txBody>
      </p:sp>
      <p:sp>
        <p:nvSpPr>
          <p:cNvPr id="9" name="Freeform 9"/>
          <p:cNvSpPr/>
          <p:nvPr/>
        </p:nvSpPr>
        <p:spPr>
          <a:xfrm>
            <a:off x="0" y="7750504"/>
            <a:ext cx="18288000" cy="2536496"/>
          </a:xfrm>
          <a:custGeom>
            <a:avLst/>
            <a:gdLst/>
            <a:ahLst/>
            <a:cxnLst/>
            <a:rect l="l" t="t" r="r" b="b"/>
            <a:pathLst>
              <a:path w="18288000" h="2536496">
                <a:moveTo>
                  <a:pt x="0" y="0"/>
                </a:moveTo>
                <a:lnTo>
                  <a:pt x="18288000" y="0"/>
                </a:lnTo>
                <a:lnTo>
                  <a:pt x="18288000" y="2536496"/>
                </a:lnTo>
                <a:lnTo>
                  <a:pt x="0" y="2536496"/>
                </a:lnTo>
                <a:lnTo>
                  <a:pt x="0" y="0"/>
                </a:lnTo>
                <a:close/>
              </a:path>
            </a:pathLst>
          </a:custGeom>
          <a:blipFill>
            <a:blip r:embed="rId4"/>
            <a:stretch>
              <a:fillRect t="-22924" b="-16768"/>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94549" y="1212254"/>
            <a:ext cx="489586" cy="489586"/>
          </a:xfrm>
          <a:custGeom>
            <a:avLst/>
            <a:gdLst/>
            <a:ahLst/>
            <a:cxnLst/>
            <a:rect l="l" t="t" r="r" b="b"/>
            <a:pathLst>
              <a:path w="489586" h="489586">
                <a:moveTo>
                  <a:pt x="0" y="0"/>
                </a:moveTo>
                <a:lnTo>
                  <a:pt x="489586" y="0"/>
                </a:lnTo>
                <a:lnTo>
                  <a:pt x="489586" y="489585"/>
                </a:lnTo>
                <a:lnTo>
                  <a:pt x="0" y="489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498335" y="7855971"/>
            <a:ext cx="789665" cy="785357"/>
          </a:xfrm>
          <a:custGeom>
            <a:avLst/>
            <a:gdLst/>
            <a:ahLst/>
            <a:cxnLst/>
            <a:rect l="l" t="t" r="r" b="b"/>
            <a:pathLst>
              <a:path w="789665" h="785357">
                <a:moveTo>
                  <a:pt x="0" y="0"/>
                </a:moveTo>
                <a:lnTo>
                  <a:pt x="789665" y="0"/>
                </a:lnTo>
                <a:lnTo>
                  <a:pt x="789665" y="785358"/>
                </a:lnTo>
                <a:lnTo>
                  <a:pt x="0" y="785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156671" y="8641329"/>
            <a:ext cx="341664" cy="728354"/>
          </a:xfrm>
          <a:custGeom>
            <a:avLst/>
            <a:gdLst/>
            <a:ahLst/>
            <a:cxnLst/>
            <a:rect l="l" t="t" r="r" b="b"/>
            <a:pathLst>
              <a:path w="341664" h="728354">
                <a:moveTo>
                  <a:pt x="0" y="0"/>
                </a:moveTo>
                <a:lnTo>
                  <a:pt x="341664" y="0"/>
                </a:lnTo>
                <a:lnTo>
                  <a:pt x="341664" y="728354"/>
                </a:lnTo>
                <a:lnTo>
                  <a:pt x="0" y="728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643285" y="8855905"/>
            <a:ext cx="499766" cy="513778"/>
          </a:xfrm>
          <a:custGeom>
            <a:avLst/>
            <a:gdLst/>
            <a:ahLst/>
            <a:cxnLst/>
            <a:rect l="l" t="t" r="r" b="b"/>
            <a:pathLst>
              <a:path w="499766" h="513778">
                <a:moveTo>
                  <a:pt x="0" y="0"/>
                </a:moveTo>
                <a:lnTo>
                  <a:pt x="499766" y="0"/>
                </a:lnTo>
                <a:lnTo>
                  <a:pt x="499766" y="513778"/>
                </a:lnTo>
                <a:lnTo>
                  <a:pt x="0" y="5137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5596283" y="9211180"/>
            <a:ext cx="1417512" cy="317007"/>
          </a:xfrm>
          <a:custGeom>
            <a:avLst/>
            <a:gdLst/>
            <a:ahLst/>
            <a:cxnLst/>
            <a:rect l="l" t="t" r="r" b="b"/>
            <a:pathLst>
              <a:path w="1417512" h="317007">
                <a:moveTo>
                  <a:pt x="0" y="0"/>
                </a:moveTo>
                <a:lnTo>
                  <a:pt x="1417513" y="0"/>
                </a:lnTo>
                <a:lnTo>
                  <a:pt x="1417513" y="317007"/>
                </a:lnTo>
                <a:lnTo>
                  <a:pt x="0" y="3170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6843284" y="7972384"/>
            <a:ext cx="484219" cy="552532"/>
          </a:xfrm>
          <a:custGeom>
            <a:avLst/>
            <a:gdLst/>
            <a:ahLst/>
            <a:cxnLst/>
            <a:rect l="l" t="t" r="r" b="b"/>
            <a:pathLst>
              <a:path w="484219" h="552532">
                <a:moveTo>
                  <a:pt x="0" y="0"/>
                </a:moveTo>
                <a:lnTo>
                  <a:pt x="484219" y="0"/>
                </a:lnTo>
                <a:lnTo>
                  <a:pt x="484219" y="552532"/>
                </a:lnTo>
                <a:lnTo>
                  <a:pt x="0" y="5525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0" y="8248650"/>
            <a:ext cx="15424833" cy="2137422"/>
          </a:xfrm>
          <a:custGeom>
            <a:avLst/>
            <a:gdLst/>
            <a:ahLst/>
            <a:cxnLst/>
            <a:rect l="l" t="t" r="r" b="b"/>
            <a:pathLst>
              <a:path w="15424833" h="2137422">
                <a:moveTo>
                  <a:pt x="0" y="0"/>
                </a:moveTo>
                <a:lnTo>
                  <a:pt x="15424833" y="0"/>
                </a:lnTo>
                <a:lnTo>
                  <a:pt x="15424833" y="2137422"/>
                </a:lnTo>
                <a:lnTo>
                  <a:pt x="0" y="2137422"/>
                </a:lnTo>
                <a:lnTo>
                  <a:pt x="0" y="0"/>
                </a:lnTo>
                <a:close/>
              </a:path>
            </a:pathLst>
          </a:custGeom>
          <a:blipFill>
            <a:blip r:embed="rId14"/>
            <a:stretch>
              <a:fillRect t="-21131" b="-18689"/>
            </a:stretch>
          </a:blipFill>
        </p:spPr>
      </p:sp>
      <p:sp>
        <p:nvSpPr>
          <p:cNvPr id="10" name="TextBox 10"/>
          <p:cNvSpPr txBox="1"/>
          <p:nvPr/>
        </p:nvSpPr>
        <p:spPr>
          <a:xfrm>
            <a:off x="1560316" y="320079"/>
            <a:ext cx="8136503" cy="892175"/>
          </a:xfrm>
          <a:prstGeom prst="rect">
            <a:avLst/>
          </a:prstGeom>
        </p:spPr>
        <p:txBody>
          <a:bodyPr lIns="0" tIns="0" rIns="0" bIns="0" rtlCol="0" anchor="t">
            <a:spAutoFit/>
          </a:bodyPr>
          <a:lstStyle/>
          <a:p>
            <a:pPr algn="l">
              <a:lnSpc>
                <a:spcPts val="6999"/>
              </a:lnSpc>
            </a:pPr>
            <a:r>
              <a:rPr lang="en-US" sz="4999" b="1">
                <a:solidFill>
                  <a:srgbClr val="0189D6"/>
                </a:solidFill>
                <a:latin typeface="Poppins Bold"/>
                <a:ea typeface="Poppins Bold"/>
                <a:cs typeface="Poppins Bold"/>
                <a:sym typeface="Poppins Bold"/>
              </a:rPr>
              <a:t>TECHNOLOGY STACK</a:t>
            </a:r>
          </a:p>
        </p:txBody>
      </p:sp>
      <p:sp>
        <p:nvSpPr>
          <p:cNvPr id="11" name="TextBox 11"/>
          <p:cNvSpPr txBox="1"/>
          <p:nvPr/>
        </p:nvSpPr>
        <p:spPr>
          <a:xfrm>
            <a:off x="473915" y="1800647"/>
            <a:ext cx="7326285" cy="542925"/>
          </a:xfrm>
          <a:prstGeom prst="rect">
            <a:avLst/>
          </a:prstGeom>
        </p:spPr>
        <p:txBody>
          <a:bodyPr lIns="0" tIns="0" rIns="0" bIns="0" rtlCol="0" anchor="t">
            <a:spAutoFit/>
          </a:bodyPr>
          <a:lstStyle/>
          <a:p>
            <a:pPr algn="ctr">
              <a:lnSpc>
                <a:spcPts val="4200"/>
              </a:lnSpc>
            </a:pPr>
            <a:r>
              <a:rPr lang="en-US" sz="3000" b="1" spc="345">
                <a:solidFill>
                  <a:srgbClr val="0189D6"/>
                </a:solidFill>
                <a:latin typeface="Poppins Bold"/>
                <a:ea typeface="Poppins Bold"/>
                <a:cs typeface="Poppins Bold"/>
                <a:sym typeface="Poppins Bold"/>
              </a:rPr>
              <a:t>🛠️ HARDWARE REQUIREMENTS:</a:t>
            </a:r>
          </a:p>
        </p:txBody>
      </p:sp>
      <p:sp>
        <p:nvSpPr>
          <p:cNvPr id="12" name="TextBox 12"/>
          <p:cNvSpPr txBox="1"/>
          <p:nvPr/>
        </p:nvSpPr>
        <p:spPr>
          <a:xfrm>
            <a:off x="9798816" y="2719197"/>
            <a:ext cx="8164248" cy="1906356"/>
          </a:xfrm>
          <a:prstGeom prst="rect">
            <a:avLst/>
          </a:prstGeom>
        </p:spPr>
        <p:txBody>
          <a:bodyPr lIns="0" tIns="0" rIns="0" bIns="0" rtlCol="0" anchor="t">
            <a:spAutoFit/>
          </a:bodyPr>
          <a:lstStyle/>
          <a:p>
            <a:pPr algn="just">
              <a:lnSpc>
                <a:spcPts val="3761"/>
              </a:lnSpc>
            </a:pPr>
            <a:r>
              <a:rPr lang="en-US" sz="2199" dirty="0">
                <a:solidFill>
                  <a:srgbClr val="272727"/>
                </a:solidFill>
                <a:latin typeface="Poppins"/>
                <a:ea typeface="Poppins"/>
                <a:cs typeface="Poppins"/>
                <a:sym typeface="Poppins"/>
              </a:rPr>
              <a:t> Backend – Python (Flask) for API development &amp; MongoDB Atlas for database management. </a:t>
            </a:r>
          </a:p>
          <a:p>
            <a:pPr algn="just">
              <a:lnSpc>
                <a:spcPts val="3761"/>
              </a:lnSpc>
            </a:pPr>
            <a:r>
              <a:rPr lang="en-US" sz="2199" dirty="0">
                <a:solidFill>
                  <a:srgbClr val="272727"/>
                </a:solidFill>
                <a:latin typeface="Poppins"/>
                <a:ea typeface="Poppins"/>
                <a:cs typeface="Poppins"/>
                <a:sym typeface="Poppins"/>
              </a:rPr>
              <a:t> Frontend – Html, CSS, </a:t>
            </a:r>
            <a:r>
              <a:rPr lang="en-US" sz="2199" dirty="0" err="1">
                <a:solidFill>
                  <a:srgbClr val="272727"/>
                </a:solidFill>
                <a:latin typeface="Poppins"/>
                <a:ea typeface="Poppins"/>
                <a:cs typeface="Poppins"/>
                <a:sym typeface="Poppins"/>
              </a:rPr>
              <a:t>Javascript</a:t>
            </a:r>
            <a:r>
              <a:rPr lang="en-US" sz="2199" dirty="0">
                <a:solidFill>
                  <a:srgbClr val="272727"/>
                </a:solidFill>
                <a:latin typeface="Poppins"/>
                <a:ea typeface="Poppins"/>
                <a:cs typeface="Poppins"/>
                <a:sym typeface="Poppins"/>
              </a:rPr>
              <a:t> for an interactive user interface. </a:t>
            </a:r>
          </a:p>
        </p:txBody>
      </p:sp>
      <p:sp>
        <p:nvSpPr>
          <p:cNvPr id="13" name="TextBox 13"/>
          <p:cNvSpPr txBox="1"/>
          <p:nvPr/>
        </p:nvSpPr>
        <p:spPr>
          <a:xfrm>
            <a:off x="473915" y="2719197"/>
            <a:ext cx="7839658" cy="5080302"/>
          </a:xfrm>
          <a:prstGeom prst="rect">
            <a:avLst/>
          </a:prstGeom>
        </p:spPr>
        <p:txBody>
          <a:bodyPr lIns="0" tIns="0" rIns="0" bIns="0" rtlCol="0" anchor="t">
            <a:spAutoFit/>
          </a:bodyPr>
          <a:lstStyle/>
          <a:p>
            <a:pPr algn="just">
              <a:lnSpc>
                <a:spcPts val="4025"/>
              </a:lnSpc>
            </a:pPr>
            <a:r>
              <a:rPr lang="en-US" sz="2199" spc="57" dirty="0">
                <a:solidFill>
                  <a:srgbClr val="272727"/>
                </a:solidFill>
                <a:latin typeface="Poppins"/>
                <a:ea typeface="Poppins"/>
                <a:cs typeface="Poppins"/>
                <a:sym typeface="Poppins"/>
              </a:rPr>
              <a:t> Server/Cloud Infrastructure – High-performance cloud servers for databases. </a:t>
            </a:r>
          </a:p>
          <a:p>
            <a:pPr algn="just">
              <a:lnSpc>
                <a:spcPts val="4025"/>
              </a:lnSpc>
            </a:pPr>
            <a:r>
              <a:rPr lang="en-US" sz="2199" spc="57" dirty="0">
                <a:solidFill>
                  <a:srgbClr val="272727"/>
                </a:solidFill>
                <a:latin typeface="Poppins"/>
                <a:ea typeface="Poppins"/>
                <a:cs typeface="Poppins"/>
                <a:sym typeface="Poppins"/>
              </a:rPr>
              <a:t> Hospital Workstations – Computers for doctors, admins, and staff to access the system. </a:t>
            </a:r>
          </a:p>
          <a:p>
            <a:pPr algn="just">
              <a:lnSpc>
                <a:spcPts val="4025"/>
              </a:lnSpc>
            </a:pPr>
            <a:r>
              <a:rPr lang="en-US" sz="2199" spc="57" dirty="0">
                <a:solidFill>
                  <a:srgbClr val="272727"/>
                </a:solidFill>
                <a:latin typeface="Poppins"/>
                <a:ea typeface="Poppins"/>
                <a:cs typeface="Poppins"/>
                <a:sym typeface="Poppins"/>
              </a:rPr>
              <a:t> Networking Devices – Routers &amp; secure VPNs for seamless connectivity across hospitals. </a:t>
            </a:r>
          </a:p>
          <a:p>
            <a:pPr algn="just">
              <a:lnSpc>
                <a:spcPts val="4025"/>
              </a:lnSpc>
            </a:pPr>
            <a:r>
              <a:rPr lang="en-US" sz="2199" spc="57" dirty="0">
                <a:solidFill>
                  <a:srgbClr val="272727"/>
                </a:solidFill>
                <a:latin typeface="Poppins"/>
                <a:ea typeface="Poppins"/>
                <a:cs typeface="Poppins"/>
                <a:sym typeface="Poppins"/>
              </a:rPr>
              <a:t> Smartphones – For patients and doctors to receive real-time notifications. </a:t>
            </a:r>
          </a:p>
          <a:p>
            <a:pPr algn="just">
              <a:lnSpc>
                <a:spcPts val="4025"/>
              </a:lnSpc>
            </a:pPr>
            <a:r>
              <a:rPr lang="en-US" sz="2199" spc="57" dirty="0">
                <a:solidFill>
                  <a:srgbClr val="272727"/>
                </a:solidFill>
                <a:latin typeface="Poppins"/>
                <a:ea typeface="Poppins"/>
                <a:cs typeface="Poppins"/>
                <a:sym typeface="Poppins"/>
              </a:rPr>
              <a:t> Database Storage – Scalable storage solutions for patient records, queue management &amp; bed tracking. </a:t>
            </a:r>
          </a:p>
        </p:txBody>
      </p:sp>
      <p:sp>
        <p:nvSpPr>
          <p:cNvPr id="14" name="TextBox 14"/>
          <p:cNvSpPr txBox="1"/>
          <p:nvPr/>
        </p:nvSpPr>
        <p:spPr>
          <a:xfrm>
            <a:off x="10217798" y="1800647"/>
            <a:ext cx="7326285" cy="542925"/>
          </a:xfrm>
          <a:prstGeom prst="rect">
            <a:avLst/>
          </a:prstGeom>
        </p:spPr>
        <p:txBody>
          <a:bodyPr lIns="0" tIns="0" rIns="0" bIns="0" rtlCol="0" anchor="t">
            <a:spAutoFit/>
          </a:bodyPr>
          <a:lstStyle/>
          <a:p>
            <a:pPr algn="ctr">
              <a:lnSpc>
                <a:spcPts val="4200"/>
              </a:lnSpc>
            </a:pPr>
            <a:r>
              <a:rPr lang="en-US" sz="3000" b="1" spc="345">
                <a:solidFill>
                  <a:srgbClr val="0189D6"/>
                </a:solidFill>
                <a:latin typeface="Poppins Bold"/>
                <a:ea typeface="Poppins Bold"/>
                <a:cs typeface="Poppins Bold"/>
                <a:sym typeface="Poppins Bold"/>
              </a:rPr>
              <a:t>💻 SOFTWARE REQUIREMENTS:</a:t>
            </a:r>
          </a:p>
        </p:txBody>
      </p:sp>
      <p:sp>
        <p:nvSpPr>
          <p:cNvPr id="15" name="TextBox 15"/>
          <p:cNvSpPr txBox="1"/>
          <p:nvPr/>
        </p:nvSpPr>
        <p:spPr>
          <a:xfrm>
            <a:off x="16954366" y="9477907"/>
            <a:ext cx="1179433" cy="618947"/>
          </a:xfrm>
          <a:prstGeom prst="rect">
            <a:avLst/>
          </a:prstGeom>
        </p:spPr>
        <p:txBody>
          <a:bodyPr lIns="0" tIns="0" rIns="0" bIns="0" rtlCol="0" anchor="t">
            <a:spAutoFit/>
          </a:bodyPr>
          <a:lstStyle/>
          <a:p>
            <a:pPr algn="ctr">
              <a:lnSpc>
                <a:spcPts val="4734"/>
              </a:lnSpc>
              <a:spcBef>
                <a:spcPct val="0"/>
              </a:spcBef>
            </a:pPr>
            <a:r>
              <a:rPr lang="en-US" sz="3382" b="1" dirty="0">
                <a:solidFill>
                  <a:srgbClr val="000000"/>
                </a:solidFill>
                <a:latin typeface="Poppins Bold"/>
                <a:ea typeface="Poppins Bold"/>
                <a:cs typeface="Poppins Bold"/>
                <a:sym typeface="Poppins Bold"/>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84135" y="-1184135"/>
            <a:ext cx="2368270" cy="2368270"/>
          </a:xfrm>
          <a:custGeom>
            <a:avLst/>
            <a:gdLst/>
            <a:ahLst/>
            <a:cxnLst/>
            <a:rect l="l" t="t" r="r" b="b"/>
            <a:pathLst>
              <a:path w="2368270" h="2368270">
                <a:moveTo>
                  <a:pt x="0" y="0"/>
                </a:moveTo>
                <a:lnTo>
                  <a:pt x="2368270" y="0"/>
                </a:lnTo>
                <a:lnTo>
                  <a:pt x="2368270" y="2368270"/>
                </a:lnTo>
                <a:lnTo>
                  <a:pt x="0" y="2368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916800" y="1077634"/>
            <a:ext cx="489586" cy="489586"/>
          </a:xfrm>
          <a:custGeom>
            <a:avLst/>
            <a:gdLst/>
            <a:ahLst/>
            <a:cxnLst/>
            <a:rect l="l" t="t" r="r" b="b"/>
            <a:pathLst>
              <a:path w="489586" h="489586">
                <a:moveTo>
                  <a:pt x="0" y="0"/>
                </a:moveTo>
                <a:lnTo>
                  <a:pt x="489586" y="0"/>
                </a:lnTo>
                <a:lnTo>
                  <a:pt x="489586" y="489586"/>
                </a:lnTo>
                <a:lnTo>
                  <a:pt x="0" y="489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729973" y="291960"/>
            <a:ext cx="4782026" cy="892175"/>
          </a:xfrm>
          <a:prstGeom prst="rect">
            <a:avLst/>
          </a:prstGeom>
        </p:spPr>
        <p:txBody>
          <a:bodyPr lIns="0" tIns="0" rIns="0" bIns="0" rtlCol="0" anchor="t">
            <a:spAutoFit/>
          </a:bodyPr>
          <a:lstStyle/>
          <a:p>
            <a:pPr algn="l">
              <a:lnSpc>
                <a:spcPts val="6999"/>
              </a:lnSpc>
            </a:pPr>
            <a:r>
              <a:rPr lang="en-US" sz="4999" b="1">
                <a:solidFill>
                  <a:srgbClr val="0189D6"/>
                </a:solidFill>
                <a:latin typeface="Poppins Bold"/>
                <a:ea typeface="Poppins Bold"/>
                <a:cs typeface="Poppins Bold"/>
                <a:sym typeface="Poppins Bold"/>
              </a:rPr>
              <a:t>FLOW CHART</a:t>
            </a:r>
          </a:p>
        </p:txBody>
      </p:sp>
      <p:pic>
        <p:nvPicPr>
          <p:cNvPr id="6" name="Picture 5">
            <a:extLst>
              <a:ext uri="{FF2B5EF4-FFF2-40B4-BE49-F238E27FC236}">
                <a16:creationId xmlns:a16="http://schemas.microsoft.com/office/drawing/2014/main" id="{29CD53C8-CA56-8350-208A-F234EB852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 y="114299"/>
            <a:ext cx="13583550" cy="103390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3173" y="266700"/>
            <a:ext cx="17855373" cy="10694751"/>
          </a:xfrm>
          <a:custGeom>
            <a:avLst/>
            <a:gdLst/>
            <a:ahLst/>
            <a:cxnLst/>
            <a:rect l="l" t="t" r="r" b="b"/>
            <a:pathLst>
              <a:path w="18006491" h="10961451">
                <a:moveTo>
                  <a:pt x="0" y="0"/>
                </a:moveTo>
                <a:lnTo>
                  <a:pt x="18006491" y="0"/>
                </a:lnTo>
                <a:lnTo>
                  <a:pt x="18006491" y="10961451"/>
                </a:lnTo>
                <a:lnTo>
                  <a:pt x="0" y="10961451"/>
                </a:lnTo>
                <a:lnTo>
                  <a:pt x="0" y="0"/>
                </a:lnTo>
                <a:close/>
              </a:path>
            </a:pathLst>
          </a:custGeom>
          <a:blipFill>
            <a:blip r:embed="rId2"/>
            <a:stretch>
              <a:fillRect/>
            </a:stretch>
          </a:blipFill>
        </p:spPr>
      </p:sp>
      <p:sp>
        <p:nvSpPr>
          <p:cNvPr id="3" name="TextBox 3"/>
          <p:cNvSpPr txBox="1"/>
          <p:nvPr/>
        </p:nvSpPr>
        <p:spPr>
          <a:xfrm>
            <a:off x="13880396" y="-133350"/>
            <a:ext cx="4782026" cy="892175"/>
          </a:xfrm>
          <a:prstGeom prst="rect">
            <a:avLst/>
          </a:prstGeom>
        </p:spPr>
        <p:txBody>
          <a:bodyPr lIns="0" tIns="0" rIns="0" bIns="0" rtlCol="0" anchor="t">
            <a:spAutoFit/>
          </a:bodyPr>
          <a:lstStyle/>
          <a:p>
            <a:pPr algn="l">
              <a:lnSpc>
                <a:spcPts val="6999"/>
              </a:lnSpc>
            </a:pPr>
            <a:r>
              <a:rPr lang="en-US" sz="4999" b="1" dirty="0">
                <a:solidFill>
                  <a:srgbClr val="0189D6"/>
                </a:solidFill>
                <a:latin typeface="Poppins Bold"/>
                <a:ea typeface="Poppins Bold"/>
                <a:cs typeface="Poppins Bold"/>
                <a:sym typeface="Poppins Bold"/>
              </a:rPr>
              <a:t>ER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0" y="-133350"/>
            <a:ext cx="4782026" cy="892175"/>
          </a:xfrm>
          <a:prstGeom prst="rect">
            <a:avLst/>
          </a:prstGeom>
        </p:spPr>
        <p:txBody>
          <a:bodyPr lIns="0" tIns="0" rIns="0" bIns="0" rtlCol="0" anchor="t">
            <a:spAutoFit/>
          </a:bodyPr>
          <a:lstStyle/>
          <a:p>
            <a:pPr algn="l">
              <a:lnSpc>
                <a:spcPts val="6999"/>
              </a:lnSpc>
            </a:pPr>
            <a:r>
              <a:rPr lang="en-US" sz="4999" b="1">
                <a:solidFill>
                  <a:srgbClr val="0189D6"/>
                </a:solidFill>
                <a:latin typeface="Poppins Bold"/>
                <a:ea typeface="Poppins Bold"/>
                <a:cs typeface="Poppins Bold"/>
                <a:sym typeface="Poppins Bold"/>
              </a:rPr>
              <a:t>SCREENSHOT</a:t>
            </a:r>
          </a:p>
        </p:txBody>
      </p:sp>
      <p:pic>
        <p:nvPicPr>
          <p:cNvPr id="9" name="Picture 8">
            <a:extLst>
              <a:ext uri="{FF2B5EF4-FFF2-40B4-BE49-F238E27FC236}">
                <a16:creationId xmlns:a16="http://schemas.microsoft.com/office/drawing/2014/main" id="{A753A580-22F0-D875-CB9D-3B4F9CD6A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6" y="5114259"/>
            <a:ext cx="14960717" cy="5172741"/>
          </a:xfrm>
          <a:prstGeom prst="rect">
            <a:avLst/>
          </a:prstGeom>
        </p:spPr>
      </p:pic>
      <p:pic>
        <p:nvPicPr>
          <p:cNvPr id="12" name="Picture 11">
            <a:extLst>
              <a:ext uri="{FF2B5EF4-FFF2-40B4-BE49-F238E27FC236}">
                <a16:creationId xmlns:a16="http://schemas.microsoft.com/office/drawing/2014/main" id="{F94BD102-C8D2-8CA3-DFB0-A2E2682FF8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6693" y="-846"/>
            <a:ext cx="10087669" cy="4153746"/>
          </a:xfrm>
          <a:prstGeom prst="rect">
            <a:avLst/>
          </a:prstGeom>
        </p:spPr>
      </p:pic>
      <p:pic>
        <p:nvPicPr>
          <p:cNvPr id="14" name="Picture 13">
            <a:extLst>
              <a:ext uri="{FF2B5EF4-FFF2-40B4-BE49-F238E27FC236}">
                <a16:creationId xmlns:a16="http://schemas.microsoft.com/office/drawing/2014/main" id="{0B19140B-AE2B-8841-9401-F2D4BFD6D6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4627" y="6404168"/>
            <a:ext cx="9429735" cy="3882832"/>
          </a:xfrm>
          <a:prstGeom prst="rect">
            <a:avLst/>
          </a:prstGeom>
        </p:spPr>
      </p:pic>
      <p:pic>
        <p:nvPicPr>
          <p:cNvPr id="16" name="Picture 15">
            <a:extLst>
              <a:ext uri="{FF2B5EF4-FFF2-40B4-BE49-F238E27FC236}">
                <a16:creationId xmlns:a16="http://schemas.microsoft.com/office/drawing/2014/main" id="{B32BD512-C469-900A-CF85-DBD38B0BA9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758825"/>
            <a:ext cx="8305800" cy="4361784"/>
          </a:xfrm>
          <a:prstGeom prst="rect">
            <a:avLst/>
          </a:prstGeom>
        </p:spPr>
      </p:pic>
      <p:pic>
        <p:nvPicPr>
          <p:cNvPr id="17" name="Picture 16">
            <a:extLst>
              <a:ext uri="{FF2B5EF4-FFF2-40B4-BE49-F238E27FC236}">
                <a16:creationId xmlns:a16="http://schemas.microsoft.com/office/drawing/2014/main" id="{20C8CDAC-D586-1C74-8DE0-D39DE1796F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1038" y="3254530"/>
            <a:ext cx="10015538" cy="331608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653</Words>
  <Application>Microsoft Office PowerPoint</Application>
  <PresentationFormat>Custom</PresentationFormat>
  <Paragraphs>73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Poppins</vt:lpstr>
      <vt:lpstr>Open Sans Bold</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 and Blue Modern Presentation Slide Template</dc:title>
  <cp:lastModifiedBy>Abhisek Panda</cp:lastModifiedBy>
  <cp:revision>19</cp:revision>
  <dcterms:created xsi:type="dcterms:W3CDTF">2006-08-16T00:00:00Z</dcterms:created>
  <dcterms:modified xsi:type="dcterms:W3CDTF">2025-04-10T03:48:32Z</dcterms:modified>
  <dc:identifier>DAGei5NeSeM</dc:identifier>
</cp:coreProperties>
</file>